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370" r:id="rId3"/>
    <p:sldId id="372" r:id="rId4"/>
    <p:sldId id="352" r:id="rId5"/>
    <p:sldId id="356" r:id="rId6"/>
    <p:sldId id="354" r:id="rId7"/>
    <p:sldId id="355" r:id="rId8"/>
    <p:sldId id="353" r:id="rId9"/>
    <p:sldId id="357" r:id="rId10"/>
    <p:sldId id="359" r:id="rId11"/>
    <p:sldId id="361" r:id="rId12"/>
    <p:sldId id="360" r:id="rId13"/>
    <p:sldId id="362" r:id="rId14"/>
    <p:sldId id="373" r:id="rId15"/>
    <p:sldId id="301" r:id="rId16"/>
    <p:sldId id="374" r:id="rId17"/>
    <p:sldId id="257" r:id="rId18"/>
    <p:sldId id="346" r:id="rId19"/>
    <p:sldId id="376" r:id="rId20"/>
    <p:sldId id="379" r:id="rId21"/>
    <p:sldId id="378" r:id="rId22"/>
    <p:sldId id="381" r:id="rId23"/>
    <p:sldId id="385" r:id="rId24"/>
    <p:sldId id="382" r:id="rId25"/>
    <p:sldId id="347" r:id="rId26"/>
    <p:sldId id="348" r:id="rId27"/>
    <p:sldId id="316" r:id="rId28"/>
    <p:sldId id="329" r:id="rId29"/>
    <p:sldId id="350" r:id="rId30"/>
    <p:sldId id="349" r:id="rId31"/>
    <p:sldId id="387" r:id="rId32"/>
    <p:sldId id="383" r:id="rId33"/>
  </p:sldIdLst>
  <p:sldSz cx="12192000" cy="6858000"/>
  <p:notesSz cx="6797675" cy="9928225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oser Forgas Sampedro" initials="RFS" lastIdx="1" clrIdx="0">
    <p:extLst>
      <p:ext uri="{19B8F6BF-5375-455C-9EA6-DF929625EA0E}">
        <p15:presenceInfo xmlns:p15="http://schemas.microsoft.com/office/powerpoint/2012/main" userId="S-1-5-21-2829775531-1111660768-578233605-7639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 mitjà 2 - èmfasi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1" autoAdjust="0"/>
    <p:restoredTop sz="94660"/>
  </p:normalViewPr>
  <p:slideViewPr>
    <p:cSldViewPr snapToGrid="0">
      <p:cViewPr varScale="1">
        <p:scale>
          <a:sx n="87" d="100"/>
          <a:sy n="87" d="100"/>
        </p:scale>
        <p:origin x="499" y="5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0" d="100"/>
        <a:sy n="60" d="100"/>
      </p:scale>
      <p:origin x="0" y="-96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capçaler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a-ES" dirty="0"/>
          </a:p>
        </p:txBody>
      </p:sp>
      <p:sp>
        <p:nvSpPr>
          <p:cNvPr id="3" name="Contenidor de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281805-7472-4E65-97F1-BA0CA3BBDC1B}" type="datetimeFigureOut">
              <a:rPr lang="ca-ES" smtClean="0"/>
              <a:t>5/5/2026</a:t>
            </a:fld>
            <a:endParaRPr lang="ca-ES" dirty="0"/>
          </a:p>
        </p:txBody>
      </p:sp>
      <p:sp>
        <p:nvSpPr>
          <p:cNvPr id="4" name="Contenidor d'imatge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a-ES" dirty="0"/>
          </a:p>
        </p:txBody>
      </p:sp>
      <p:sp>
        <p:nvSpPr>
          <p:cNvPr id="5" name="Contenidor de notes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6" name="Contenidor de peu de pàgina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a-ES" dirty="0"/>
          </a:p>
        </p:txBody>
      </p:sp>
      <p:sp>
        <p:nvSpPr>
          <p:cNvPr id="7" name="Conteni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A2A609-DD6B-4D06-9B69-C2B01C6C54B6}" type="slidenum">
              <a:rPr lang="ca-ES" smtClean="0"/>
              <a:t>‹#›</a:t>
            </a:fld>
            <a:endParaRPr lang="ca-ES" dirty="0"/>
          </a:p>
        </p:txBody>
      </p:sp>
    </p:spTree>
    <p:extLst>
      <p:ext uri="{BB962C8B-B14F-4D97-AF65-F5344CB8AC3E}">
        <p14:creationId xmlns:p14="http://schemas.microsoft.com/office/powerpoint/2010/main" val="718506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6EDC5665-865B-DCEF-6FCB-C87EC2176E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3" name="Subtítol 2">
            <a:extLst>
              <a:ext uri="{FF2B5EF4-FFF2-40B4-BE49-F238E27FC236}">
                <a16:creationId xmlns:a16="http://schemas.microsoft.com/office/drawing/2014/main" id="{CCA2771B-66FF-5DB6-4B17-1250F74CC5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a-ES"/>
              <a:t>Feu clic aquí per editar l'estil de subtítols del patró</a:t>
            </a:r>
            <a:endParaRPr lang="en-US"/>
          </a:p>
        </p:txBody>
      </p:sp>
      <p:sp>
        <p:nvSpPr>
          <p:cNvPr id="4" name="Contenidor de data 3">
            <a:extLst>
              <a:ext uri="{FF2B5EF4-FFF2-40B4-BE49-F238E27FC236}">
                <a16:creationId xmlns:a16="http://schemas.microsoft.com/office/drawing/2014/main" id="{AAC19806-59E0-2629-A8A2-0F5ECD481B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1B661AB-D9C4-408B-9126-6F4D6A216922}" type="datetime1">
              <a:rPr lang="ca-ES" smtClean="0"/>
              <a:t>5/5/2026</a:t>
            </a:fld>
            <a:endParaRPr lang="en-US" dirty="0"/>
          </a:p>
        </p:txBody>
      </p:sp>
      <p:sp>
        <p:nvSpPr>
          <p:cNvPr id="5" name="Contenidor de peu de pàgina 4">
            <a:extLst>
              <a:ext uri="{FF2B5EF4-FFF2-40B4-BE49-F238E27FC236}">
                <a16:creationId xmlns:a16="http://schemas.microsoft.com/office/drawing/2014/main" id="{6B414BA7-7B9F-63FC-F335-13F96693CA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JARDÍ HORT DE CAN FALÇ</a:t>
            </a:r>
          </a:p>
        </p:txBody>
      </p:sp>
      <p:sp>
        <p:nvSpPr>
          <p:cNvPr id="6" name="Contenidor de número de diapositiva 5">
            <a:extLst>
              <a:ext uri="{FF2B5EF4-FFF2-40B4-BE49-F238E27FC236}">
                <a16:creationId xmlns:a16="http://schemas.microsoft.com/office/drawing/2014/main" id="{1D19BDD7-06CA-50F7-DDDB-A5F18E0531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9694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C856385B-3C3D-6AA7-59A0-52BBC0DA18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A06A6062-93FD-B6E2-A798-242E11FD9C9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/>
          </a:p>
        </p:txBody>
      </p:sp>
      <p:sp>
        <p:nvSpPr>
          <p:cNvPr id="4" name="Contenidor de data 3">
            <a:extLst>
              <a:ext uri="{FF2B5EF4-FFF2-40B4-BE49-F238E27FC236}">
                <a16:creationId xmlns:a16="http://schemas.microsoft.com/office/drawing/2014/main" id="{05853EEF-834E-B1CC-A579-040DA18EEB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BD647-D617-4AAD-A2A0-FA15BCEEFA90}" type="datetime1">
              <a:rPr lang="ca-ES" smtClean="0"/>
              <a:t>5/5/2026</a:t>
            </a:fld>
            <a:endParaRPr lang="en-US" dirty="0"/>
          </a:p>
        </p:txBody>
      </p:sp>
      <p:sp>
        <p:nvSpPr>
          <p:cNvPr id="5" name="Contenidor de peu de pàgina 4">
            <a:extLst>
              <a:ext uri="{FF2B5EF4-FFF2-40B4-BE49-F238E27FC236}">
                <a16:creationId xmlns:a16="http://schemas.microsoft.com/office/drawing/2014/main" id="{8C7F1A20-7605-A70C-8918-39A4FF32DC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JARDÍ HORT DE CAN FALÇ</a:t>
            </a:r>
          </a:p>
        </p:txBody>
      </p:sp>
      <p:sp>
        <p:nvSpPr>
          <p:cNvPr id="6" name="Contenidor de número de diapositiva 5">
            <a:extLst>
              <a:ext uri="{FF2B5EF4-FFF2-40B4-BE49-F238E27FC236}">
                <a16:creationId xmlns:a16="http://schemas.microsoft.com/office/drawing/2014/main" id="{84BBD9D8-A78A-592E-BE23-BE13694E60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2173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AF6511AF-2A0F-164A-4A8E-FF555FDF3D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3" name="Contenidor de text 2">
            <a:extLst>
              <a:ext uri="{FF2B5EF4-FFF2-40B4-BE49-F238E27FC236}">
                <a16:creationId xmlns:a16="http://schemas.microsoft.com/office/drawing/2014/main" id="{3FA12861-8255-2B68-5789-246383643F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ca-ES"/>
              <a:t>Feu clic per editar els estils del text del patró</a:t>
            </a:r>
          </a:p>
        </p:txBody>
      </p:sp>
      <p:sp>
        <p:nvSpPr>
          <p:cNvPr id="4" name="Contenidor de data 3">
            <a:extLst>
              <a:ext uri="{FF2B5EF4-FFF2-40B4-BE49-F238E27FC236}">
                <a16:creationId xmlns:a16="http://schemas.microsoft.com/office/drawing/2014/main" id="{9A66EC11-9F15-A28C-0F83-CE8AD8DB6D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FA6E6C-3C11-45FE-9423-5413FFAA0BDB}" type="datetime1">
              <a:rPr lang="ca-ES" smtClean="0"/>
              <a:t>5/5/2026</a:t>
            </a:fld>
            <a:endParaRPr lang="en-US" dirty="0"/>
          </a:p>
        </p:txBody>
      </p:sp>
      <p:sp>
        <p:nvSpPr>
          <p:cNvPr id="5" name="Contenidor de peu de pàgina 4">
            <a:extLst>
              <a:ext uri="{FF2B5EF4-FFF2-40B4-BE49-F238E27FC236}">
                <a16:creationId xmlns:a16="http://schemas.microsoft.com/office/drawing/2014/main" id="{7D172E52-3E01-5CAB-6E2F-FA5D6A1EAB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JARDÍ HORT DE CAN FALÇ</a:t>
            </a:r>
          </a:p>
        </p:txBody>
      </p:sp>
      <p:sp>
        <p:nvSpPr>
          <p:cNvPr id="6" name="Contenidor de número de diapositiva 5">
            <a:extLst>
              <a:ext uri="{FF2B5EF4-FFF2-40B4-BE49-F238E27FC236}">
                <a16:creationId xmlns:a16="http://schemas.microsoft.com/office/drawing/2014/main" id="{F917EF2D-2C40-FAEB-9C37-00C05EAC6F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4909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39F5C9F5-B84A-42A0-528E-F0DDAC723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6C4BE872-13C7-0D15-8FF7-312F51586F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/>
          </a:p>
        </p:txBody>
      </p:sp>
      <p:sp>
        <p:nvSpPr>
          <p:cNvPr id="4" name="Contenidor de contingut 3">
            <a:extLst>
              <a:ext uri="{FF2B5EF4-FFF2-40B4-BE49-F238E27FC236}">
                <a16:creationId xmlns:a16="http://schemas.microsoft.com/office/drawing/2014/main" id="{09B22817-4E1A-EE8F-DDF1-8769D21815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/>
          </a:p>
        </p:txBody>
      </p:sp>
      <p:sp>
        <p:nvSpPr>
          <p:cNvPr id="5" name="Contenidor de data 4">
            <a:extLst>
              <a:ext uri="{FF2B5EF4-FFF2-40B4-BE49-F238E27FC236}">
                <a16:creationId xmlns:a16="http://schemas.microsoft.com/office/drawing/2014/main" id="{BA3300F6-3B4B-DA37-5C2A-EFC6DBDA28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DDC09-631E-4B47-B987-ACBE2798565A}" type="datetime1">
              <a:rPr lang="ca-ES" smtClean="0"/>
              <a:t>5/5/2026</a:t>
            </a:fld>
            <a:endParaRPr lang="en-US" dirty="0"/>
          </a:p>
        </p:txBody>
      </p:sp>
      <p:sp>
        <p:nvSpPr>
          <p:cNvPr id="6" name="Contenidor de peu de pàgina 5">
            <a:extLst>
              <a:ext uri="{FF2B5EF4-FFF2-40B4-BE49-F238E27FC236}">
                <a16:creationId xmlns:a16="http://schemas.microsoft.com/office/drawing/2014/main" id="{1ACAFA57-8A32-7346-7ACF-C0239F821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JARDÍ HORT DE CAN FALÇ</a:t>
            </a:r>
          </a:p>
        </p:txBody>
      </p:sp>
      <p:sp>
        <p:nvSpPr>
          <p:cNvPr id="7" name="Contenidor de número de diapositiva 6">
            <a:extLst>
              <a:ext uri="{FF2B5EF4-FFF2-40B4-BE49-F238E27FC236}">
                <a16:creationId xmlns:a16="http://schemas.microsoft.com/office/drawing/2014/main" id="{56315A80-6A5A-9DBD-07A8-FD3D360484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50236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DDA39F5E-5723-283A-B8F4-98C6DB26F0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3" name="Contenidor de text 2">
            <a:extLst>
              <a:ext uri="{FF2B5EF4-FFF2-40B4-BE49-F238E27FC236}">
                <a16:creationId xmlns:a16="http://schemas.microsoft.com/office/drawing/2014/main" id="{B209843C-8925-F229-5636-8CD61168E8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/>
              <a:t>Feu clic per editar els estils del text del patró</a:t>
            </a:r>
          </a:p>
        </p:txBody>
      </p:sp>
      <p:sp>
        <p:nvSpPr>
          <p:cNvPr id="4" name="Contenidor de contingut 3">
            <a:extLst>
              <a:ext uri="{FF2B5EF4-FFF2-40B4-BE49-F238E27FC236}">
                <a16:creationId xmlns:a16="http://schemas.microsoft.com/office/drawing/2014/main" id="{6F9ACBE3-0D14-1610-FDC9-000421BD68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/>
          </a:p>
        </p:txBody>
      </p:sp>
      <p:sp>
        <p:nvSpPr>
          <p:cNvPr id="5" name="Contenidor de text 4">
            <a:extLst>
              <a:ext uri="{FF2B5EF4-FFF2-40B4-BE49-F238E27FC236}">
                <a16:creationId xmlns:a16="http://schemas.microsoft.com/office/drawing/2014/main" id="{86C0D4EB-5864-624B-D7B5-45AFDE0AF59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/>
              <a:t>Feu clic per editar els estils del text del patró</a:t>
            </a:r>
          </a:p>
        </p:txBody>
      </p:sp>
      <p:sp>
        <p:nvSpPr>
          <p:cNvPr id="6" name="Contenidor de contingut 5">
            <a:extLst>
              <a:ext uri="{FF2B5EF4-FFF2-40B4-BE49-F238E27FC236}">
                <a16:creationId xmlns:a16="http://schemas.microsoft.com/office/drawing/2014/main" id="{B779FF16-AF28-1C88-7E4C-B528058723A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/>
          </a:p>
        </p:txBody>
      </p:sp>
      <p:sp>
        <p:nvSpPr>
          <p:cNvPr id="7" name="Contenidor de data 6">
            <a:extLst>
              <a:ext uri="{FF2B5EF4-FFF2-40B4-BE49-F238E27FC236}">
                <a16:creationId xmlns:a16="http://schemas.microsoft.com/office/drawing/2014/main" id="{8D394E00-985C-FEE4-0F35-FBB4701BB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FC2C5F-AC95-4FE1-9EA5-862E7EE651C1}" type="datetime1">
              <a:rPr lang="ca-ES" smtClean="0"/>
              <a:t>5/5/2026</a:t>
            </a:fld>
            <a:endParaRPr lang="en-US" dirty="0"/>
          </a:p>
        </p:txBody>
      </p:sp>
      <p:sp>
        <p:nvSpPr>
          <p:cNvPr id="8" name="Contenidor de peu de pàgina 7">
            <a:extLst>
              <a:ext uri="{FF2B5EF4-FFF2-40B4-BE49-F238E27FC236}">
                <a16:creationId xmlns:a16="http://schemas.microsoft.com/office/drawing/2014/main" id="{AE1B1121-2173-D921-DB1D-E71E7B02A7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JARDÍ HORT DE CAN FALÇ</a:t>
            </a:r>
          </a:p>
        </p:txBody>
      </p:sp>
      <p:sp>
        <p:nvSpPr>
          <p:cNvPr id="9" name="Contenidor de número de diapositiva 8">
            <a:extLst>
              <a:ext uri="{FF2B5EF4-FFF2-40B4-BE49-F238E27FC236}">
                <a16:creationId xmlns:a16="http://schemas.microsoft.com/office/drawing/2014/main" id="{25F062E9-4083-5DDB-6A16-EDCC558D8E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0993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C4DE5237-5432-ED71-C1AE-26642AC37E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3" name="Contenidor de data 2">
            <a:extLst>
              <a:ext uri="{FF2B5EF4-FFF2-40B4-BE49-F238E27FC236}">
                <a16:creationId xmlns:a16="http://schemas.microsoft.com/office/drawing/2014/main" id="{2F4AE09A-451F-0118-1BB1-713D4226E0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6F4B3C-3403-4FF8-B315-79B90D3EDFD8}" type="datetime1">
              <a:rPr lang="ca-ES" smtClean="0"/>
              <a:t>5/5/2026</a:t>
            </a:fld>
            <a:endParaRPr lang="en-US" dirty="0"/>
          </a:p>
        </p:txBody>
      </p:sp>
      <p:sp>
        <p:nvSpPr>
          <p:cNvPr id="4" name="Contenidor de peu de pàgina 3">
            <a:extLst>
              <a:ext uri="{FF2B5EF4-FFF2-40B4-BE49-F238E27FC236}">
                <a16:creationId xmlns:a16="http://schemas.microsoft.com/office/drawing/2014/main" id="{3A10F3A7-F010-6208-86D9-F29B32FE81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JARDÍ HORT DE CAN FALÇ</a:t>
            </a:r>
          </a:p>
        </p:txBody>
      </p:sp>
      <p:sp>
        <p:nvSpPr>
          <p:cNvPr id="5" name="Contenidor de número de diapositiva 4">
            <a:extLst>
              <a:ext uri="{FF2B5EF4-FFF2-40B4-BE49-F238E27FC236}">
                <a16:creationId xmlns:a16="http://schemas.microsoft.com/office/drawing/2014/main" id="{DE0B5CA1-7C92-5446-9119-B42B176C9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99541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data 1">
            <a:extLst>
              <a:ext uri="{FF2B5EF4-FFF2-40B4-BE49-F238E27FC236}">
                <a16:creationId xmlns:a16="http://schemas.microsoft.com/office/drawing/2014/main" id="{3D01336B-0352-FAB7-F979-872AECA1B7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9D3EE7-BD5D-45FA-95DD-4C84B7FE9EDE}" type="datetime1">
              <a:rPr lang="ca-ES" smtClean="0"/>
              <a:t>5/5/2026</a:t>
            </a:fld>
            <a:endParaRPr lang="en-US" dirty="0"/>
          </a:p>
        </p:txBody>
      </p:sp>
      <p:sp>
        <p:nvSpPr>
          <p:cNvPr id="3" name="Contenidor de peu de pàgina 2">
            <a:extLst>
              <a:ext uri="{FF2B5EF4-FFF2-40B4-BE49-F238E27FC236}">
                <a16:creationId xmlns:a16="http://schemas.microsoft.com/office/drawing/2014/main" id="{5470665B-97B9-6766-6473-A6D2600B62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JARDÍ HORT DE CAN FALÇ</a:t>
            </a:r>
          </a:p>
        </p:txBody>
      </p:sp>
      <p:sp>
        <p:nvSpPr>
          <p:cNvPr id="4" name="Contenidor de número de diapositiva 3">
            <a:extLst>
              <a:ext uri="{FF2B5EF4-FFF2-40B4-BE49-F238E27FC236}">
                <a16:creationId xmlns:a16="http://schemas.microsoft.com/office/drawing/2014/main" id="{A94B56AB-0019-6663-9CB3-71914072F5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49448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1D8490D4-0BD5-04D2-CCBC-C4BAB9403D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2CA091DD-9E27-4EE3-9D06-97C6FD782A0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/>
          </a:p>
        </p:txBody>
      </p:sp>
      <p:sp>
        <p:nvSpPr>
          <p:cNvPr id="4" name="Contenidor de text 3">
            <a:extLst>
              <a:ext uri="{FF2B5EF4-FFF2-40B4-BE49-F238E27FC236}">
                <a16:creationId xmlns:a16="http://schemas.microsoft.com/office/drawing/2014/main" id="{96F3215D-A55A-51B6-C04D-DDE5B3BA167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/>
              <a:t>Feu clic per editar els estils del text del patró</a:t>
            </a:r>
          </a:p>
        </p:txBody>
      </p:sp>
      <p:sp>
        <p:nvSpPr>
          <p:cNvPr id="5" name="Contenidor de data 4">
            <a:extLst>
              <a:ext uri="{FF2B5EF4-FFF2-40B4-BE49-F238E27FC236}">
                <a16:creationId xmlns:a16="http://schemas.microsoft.com/office/drawing/2014/main" id="{FF3F97B0-857E-78DC-7F3D-A96699A088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96FA18-7DE3-42FA-8A01-6C7DBB5C223B}" type="datetime1">
              <a:rPr lang="ca-ES" smtClean="0"/>
              <a:t>5/5/2026</a:t>
            </a:fld>
            <a:endParaRPr lang="en-US" dirty="0"/>
          </a:p>
        </p:txBody>
      </p:sp>
      <p:sp>
        <p:nvSpPr>
          <p:cNvPr id="6" name="Contenidor de peu de pàgina 5">
            <a:extLst>
              <a:ext uri="{FF2B5EF4-FFF2-40B4-BE49-F238E27FC236}">
                <a16:creationId xmlns:a16="http://schemas.microsoft.com/office/drawing/2014/main" id="{8DCD574D-23B2-A236-A985-B7EC10575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JARDÍ HORT DE CAN FALÇ</a:t>
            </a:r>
          </a:p>
        </p:txBody>
      </p:sp>
      <p:sp>
        <p:nvSpPr>
          <p:cNvPr id="7" name="Contenidor de número de diapositiva 6">
            <a:extLst>
              <a:ext uri="{FF2B5EF4-FFF2-40B4-BE49-F238E27FC236}">
                <a16:creationId xmlns:a16="http://schemas.microsoft.com/office/drawing/2014/main" id="{0AFCA65A-864A-B4F2-90ED-2FE1C8C5F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25621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D96A1DBC-A8FC-FE40-40CD-43C9978195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3" name="Contenidor d'imatge 2">
            <a:extLst>
              <a:ext uri="{FF2B5EF4-FFF2-40B4-BE49-F238E27FC236}">
                <a16:creationId xmlns:a16="http://schemas.microsoft.com/office/drawing/2014/main" id="{801B14D7-E2C1-351B-4A73-E3AABF1FF46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Contenidor de text 3">
            <a:extLst>
              <a:ext uri="{FF2B5EF4-FFF2-40B4-BE49-F238E27FC236}">
                <a16:creationId xmlns:a16="http://schemas.microsoft.com/office/drawing/2014/main" id="{A60D78F4-F4E6-75FB-399A-CD6169BF10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/>
              <a:t>Feu clic per editar els estils del text del patró</a:t>
            </a:r>
          </a:p>
        </p:txBody>
      </p:sp>
      <p:sp>
        <p:nvSpPr>
          <p:cNvPr id="5" name="Contenidor de data 4">
            <a:extLst>
              <a:ext uri="{FF2B5EF4-FFF2-40B4-BE49-F238E27FC236}">
                <a16:creationId xmlns:a16="http://schemas.microsoft.com/office/drawing/2014/main" id="{FD4FA84C-F113-7439-F423-CAD0876044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E5FD2F-DA37-44AE-B446-024B8A3A3C13}" type="datetime1">
              <a:rPr lang="ca-ES" smtClean="0"/>
              <a:t>5/5/2026</a:t>
            </a:fld>
            <a:endParaRPr lang="en-US" dirty="0"/>
          </a:p>
        </p:txBody>
      </p:sp>
      <p:sp>
        <p:nvSpPr>
          <p:cNvPr id="6" name="Contenidor de peu de pàgina 5">
            <a:extLst>
              <a:ext uri="{FF2B5EF4-FFF2-40B4-BE49-F238E27FC236}">
                <a16:creationId xmlns:a16="http://schemas.microsoft.com/office/drawing/2014/main" id="{B562E877-C7EE-A5DB-0D0C-F67920A629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JARDÍ HORT DE CAN FALÇ</a:t>
            </a:r>
          </a:p>
        </p:txBody>
      </p:sp>
      <p:sp>
        <p:nvSpPr>
          <p:cNvPr id="7" name="Contenidor de número de diapositiva 6">
            <a:extLst>
              <a:ext uri="{FF2B5EF4-FFF2-40B4-BE49-F238E27FC236}">
                <a16:creationId xmlns:a16="http://schemas.microsoft.com/office/drawing/2014/main" id="{4ECA214A-BABF-C003-960A-4B1B3BAD5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483743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F9431099-54DC-8E74-CD8D-BD0A19EA20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3" name="Contenidor de text vertical 2">
            <a:extLst>
              <a:ext uri="{FF2B5EF4-FFF2-40B4-BE49-F238E27FC236}">
                <a16:creationId xmlns:a16="http://schemas.microsoft.com/office/drawing/2014/main" id="{C51982AC-E5DE-0D07-04A0-8B083C31E08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/>
          </a:p>
        </p:txBody>
      </p:sp>
      <p:sp>
        <p:nvSpPr>
          <p:cNvPr id="4" name="Contenidor de data 3">
            <a:extLst>
              <a:ext uri="{FF2B5EF4-FFF2-40B4-BE49-F238E27FC236}">
                <a16:creationId xmlns:a16="http://schemas.microsoft.com/office/drawing/2014/main" id="{4987E0E5-98BE-4B6E-DF67-8A42801470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E7B4E0-58A9-4A29-829F-A52A178C218D}" type="datetime1">
              <a:rPr lang="ca-ES" smtClean="0"/>
              <a:t>5/5/2026</a:t>
            </a:fld>
            <a:endParaRPr lang="en-US" dirty="0"/>
          </a:p>
        </p:txBody>
      </p:sp>
      <p:sp>
        <p:nvSpPr>
          <p:cNvPr id="5" name="Contenidor de peu de pàgina 4">
            <a:extLst>
              <a:ext uri="{FF2B5EF4-FFF2-40B4-BE49-F238E27FC236}">
                <a16:creationId xmlns:a16="http://schemas.microsoft.com/office/drawing/2014/main" id="{270B1C8E-5C8A-1C0B-BEDB-6D59632F5B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JARDÍ HORT DE CAN FALÇ</a:t>
            </a:r>
          </a:p>
        </p:txBody>
      </p:sp>
      <p:sp>
        <p:nvSpPr>
          <p:cNvPr id="6" name="Contenidor de número de diapositiva 5">
            <a:extLst>
              <a:ext uri="{FF2B5EF4-FFF2-40B4-BE49-F238E27FC236}">
                <a16:creationId xmlns:a16="http://schemas.microsoft.com/office/drawing/2014/main" id="{6701BAD5-FD55-6D66-291C-20F0034DE7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15733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vertical 1">
            <a:extLst>
              <a:ext uri="{FF2B5EF4-FFF2-40B4-BE49-F238E27FC236}">
                <a16:creationId xmlns:a16="http://schemas.microsoft.com/office/drawing/2014/main" id="{477D8814-C901-7A55-030D-3AFD4EB2E97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3" name="Contenidor de text vertical 2">
            <a:extLst>
              <a:ext uri="{FF2B5EF4-FFF2-40B4-BE49-F238E27FC236}">
                <a16:creationId xmlns:a16="http://schemas.microsoft.com/office/drawing/2014/main" id="{B5DD37EC-9D36-B3B2-D788-513BD65B76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/>
          </a:p>
        </p:txBody>
      </p:sp>
      <p:sp>
        <p:nvSpPr>
          <p:cNvPr id="4" name="Contenidor de data 3">
            <a:extLst>
              <a:ext uri="{FF2B5EF4-FFF2-40B4-BE49-F238E27FC236}">
                <a16:creationId xmlns:a16="http://schemas.microsoft.com/office/drawing/2014/main" id="{E9E1BBEA-1D16-0EC2-5327-D954C09AB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64D168-022C-4226-9A68-35913C457D23}" type="datetime1">
              <a:rPr lang="ca-ES" smtClean="0"/>
              <a:t>5/5/2026</a:t>
            </a:fld>
            <a:endParaRPr lang="en-US" dirty="0"/>
          </a:p>
        </p:txBody>
      </p:sp>
      <p:sp>
        <p:nvSpPr>
          <p:cNvPr id="5" name="Contenidor de peu de pàgina 4">
            <a:extLst>
              <a:ext uri="{FF2B5EF4-FFF2-40B4-BE49-F238E27FC236}">
                <a16:creationId xmlns:a16="http://schemas.microsoft.com/office/drawing/2014/main" id="{95E55AF9-DB27-A372-DA64-A2439C8C4C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JARDÍ HORT DE CAN FALÇ</a:t>
            </a:r>
          </a:p>
        </p:txBody>
      </p:sp>
      <p:sp>
        <p:nvSpPr>
          <p:cNvPr id="6" name="Contenidor de número de diapositiva 5">
            <a:extLst>
              <a:ext uri="{FF2B5EF4-FFF2-40B4-BE49-F238E27FC236}">
                <a16:creationId xmlns:a16="http://schemas.microsoft.com/office/drawing/2014/main" id="{43179847-1556-E71A-7597-90BE92F13A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80539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títol 1">
            <a:extLst>
              <a:ext uri="{FF2B5EF4-FFF2-40B4-BE49-F238E27FC236}">
                <a16:creationId xmlns:a16="http://schemas.microsoft.com/office/drawing/2014/main" id="{1A5639E3-FD4B-3FE5-8C6E-6A4449E377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a-ES"/>
              <a:t>Feu clic aquí per editar l'estil</a:t>
            </a:r>
            <a:endParaRPr lang="en-US"/>
          </a:p>
        </p:txBody>
      </p:sp>
      <p:sp>
        <p:nvSpPr>
          <p:cNvPr id="3" name="Contenidor de text 2">
            <a:extLst>
              <a:ext uri="{FF2B5EF4-FFF2-40B4-BE49-F238E27FC236}">
                <a16:creationId xmlns:a16="http://schemas.microsoft.com/office/drawing/2014/main" id="{C4461C16-D422-3531-897F-318729EEB6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a-ES"/>
              <a:t>Feu clic per editar els estils del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  <a:endParaRPr lang="en-US"/>
          </a:p>
        </p:txBody>
      </p:sp>
      <p:sp>
        <p:nvSpPr>
          <p:cNvPr id="4" name="Contenidor de data 3">
            <a:extLst>
              <a:ext uri="{FF2B5EF4-FFF2-40B4-BE49-F238E27FC236}">
                <a16:creationId xmlns:a16="http://schemas.microsoft.com/office/drawing/2014/main" id="{57C98598-9B20-F652-7B1B-0291A6B039A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A0FFEEF-6F0B-46D2-8BD3-D78CD4901AB1}" type="datetime1">
              <a:rPr lang="ca-ES" smtClean="0"/>
              <a:t>5/5/2026</a:t>
            </a:fld>
            <a:endParaRPr lang="en-US" dirty="0"/>
          </a:p>
        </p:txBody>
      </p:sp>
      <p:sp>
        <p:nvSpPr>
          <p:cNvPr id="5" name="Contenidor de peu de pàgina 4">
            <a:extLst>
              <a:ext uri="{FF2B5EF4-FFF2-40B4-BE49-F238E27FC236}">
                <a16:creationId xmlns:a16="http://schemas.microsoft.com/office/drawing/2014/main" id="{C9B9BB9D-EE29-FD1F-EFE2-D491D369A8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r>
              <a:rPr lang="en-US" dirty="0"/>
              <a:t>JARDÍ HORT DE CAN FALÇ</a:t>
            </a:r>
          </a:p>
        </p:txBody>
      </p:sp>
      <p:sp>
        <p:nvSpPr>
          <p:cNvPr id="6" name="Contenidor de número de diapositiva 5">
            <a:extLst>
              <a:ext uri="{FF2B5EF4-FFF2-40B4-BE49-F238E27FC236}">
                <a16:creationId xmlns:a16="http://schemas.microsoft.com/office/drawing/2014/main" id="{AAB4D109-B9A9-330B-5AD7-F5BD0B0D73C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D1EE5B9-05F0-42AF-BAF9-472B400AD33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3097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2.png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8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7" Type="http://schemas.openxmlformats.org/officeDocument/2006/relationships/image" Target="../media/image44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3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FB2A3204-81F5-235D-314A-68887867685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981904" y="1111099"/>
            <a:ext cx="10000131" cy="1068963"/>
          </a:xfrm>
        </p:spPr>
        <p:txBody>
          <a:bodyPr>
            <a:noAutofit/>
          </a:bodyPr>
          <a:lstStyle/>
          <a:p>
            <a:r>
              <a:rPr lang="en-US" sz="4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Proposta</a:t>
            </a:r>
            <a:r>
              <a:rPr lang="en-US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b="1" dirty="0" err="1">
                <a:latin typeface="Arial" panose="020B0604020202020204" pitchFamily="34" charset="0"/>
                <a:cs typeface="Arial" panose="020B0604020202020204" pitchFamily="34" charset="0"/>
              </a:rPr>
              <a:t>d’actuació</a:t>
            </a:r>
            <a:r>
              <a:rPr lang="en-US" sz="42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  <a:t/>
            </a:r>
            <a:br>
              <a:rPr lang="en-US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a </a:t>
            </a:r>
            <a:r>
              <a:rPr lang="en-US" sz="4200" b="1" dirty="0" err="1" smtClean="0">
                <a:latin typeface="Arial" panose="020B0604020202020204" pitchFamily="34" charset="0"/>
                <a:cs typeface="Arial" panose="020B0604020202020204" pitchFamily="34" charset="0"/>
              </a:rPr>
              <a:t>l’Hort</a:t>
            </a:r>
            <a:r>
              <a:rPr lang="en-US" sz="4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4200" b="1" dirty="0">
                <a:latin typeface="Arial" panose="020B0604020202020204" pitchFamily="34" charset="0"/>
                <a:cs typeface="Arial" panose="020B0604020202020204" pitchFamily="34" charset="0"/>
              </a:rPr>
              <a:t>de Can </a:t>
            </a:r>
            <a:r>
              <a:rPr lang="en-US" sz="4200" b="1" dirty="0" err="1">
                <a:latin typeface="Arial" panose="020B0604020202020204" pitchFamily="34" charset="0"/>
                <a:cs typeface="Arial" panose="020B0604020202020204" pitchFamily="34" charset="0"/>
              </a:rPr>
              <a:t>Falç</a:t>
            </a:r>
            <a:endParaRPr lang="en-US" sz="4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ítol 2">
            <a:extLst>
              <a:ext uri="{FF2B5EF4-FFF2-40B4-BE49-F238E27FC236}">
                <a16:creationId xmlns:a16="http://schemas.microsoft.com/office/drawing/2014/main" id="{F788303C-8F93-9324-E414-3367561E0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9508463" y="4279687"/>
            <a:ext cx="2263302" cy="1913892"/>
          </a:xfrm>
        </p:spPr>
        <p:txBody>
          <a:bodyPr>
            <a:normAutofit lnSpcReduction="10000"/>
          </a:bodyPr>
          <a:lstStyle/>
          <a:p>
            <a:endParaRPr lang="ca-ES" sz="1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l"/>
            <a:r>
              <a:rPr lang="ca-ES" sz="1400" b="1" dirty="0">
                <a:latin typeface="Arial" panose="020B0604020202020204" pitchFamily="34" charset="0"/>
                <a:cs typeface="Arial" panose="020B0604020202020204" pitchFamily="34" charset="0"/>
              </a:rPr>
              <a:t>Alumnat de </a:t>
            </a:r>
            <a:r>
              <a:rPr lang="ca-ES" sz="1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4rt </a:t>
            </a:r>
            <a:r>
              <a:rPr lang="ca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   </a:t>
            </a:r>
            <a:r>
              <a:rPr lang="ca-ES" sz="1400" dirty="0">
                <a:latin typeface="Arial" panose="020B0604020202020204" pitchFamily="34" charset="0"/>
                <a:cs typeface="Arial" panose="020B0604020202020204" pitchFamily="34" charset="0"/>
              </a:rPr>
              <a:t>Curs 23-24 (Actualment 6è)</a:t>
            </a:r>
          </a:p>
          <a:p>
            <a:pPr algn="l"/>
            <a:r>
              <a:rPr lang="ca-ES" sz="1400" b="1" dirty="0">
                <a:latin typeface="Arial" panose="020B0604020202020204" pitchFamily="34" charset="0"/>
                <a:cs typeface="Arial" panose="020B0604020202020204" pitchFamily="34" charset="0"/>
              </a:rPr>
              <a:t>Anna Acebillo Guerra </a:t>
            </a:r>
            <a:r>
              <a:rPr lang="ca-ES" sz="1400" dirty="0">
                <a:latin typeface="Arial" panose="020B0604020202020204" pitchFamily="34" charset="0"/>
                <a:cs typeface="Arial" panose="020B0604020202020204" pitchFamily="34" charset="0"/>
              </a:rPr>
              <a:t>Arquitecta municipal</a:t>
            </a:r>
          </a:p>
          <a:p>
            <a:pPr algn="l"/>
            <a:r>
              <a:rPr lang="ca-ES" sz="1400" b="1" dirty="0">
                <a:latin typeface="Arial" panose="020B0604020202020204" pitchFamily="34" charset="0"/>
                <a:cs typeface="Arial" panose="020B0604020202020204" pitchFamily="34" charset="0"/>
              </a:rPr>
              <a:t>Imma Robert Carbonell </a:t>
            </a:r>
            <a:r>
              <a:rPr lang="ca-ES" sz="1400" dirty="0">
                <a:latin typeface="Arial" panose="020B0604020202020204" pitchFamily="34" charset="0"/>
                <a:cs typeface="Arial" panose="020B0604020202020204" pitchFamily="34" charset="0"/>
              </a:rPr>
              <a:t>Tècnica </a:t>
            </a:r>
            <a:r>
              <a:rPr lang="ca-ES" sz="1400" dirty="0" smtClean="0">
                <a:latin typeface="Arial" panose="020B0604020202020204" pitchFamily="34" charset="0"/>
                <a:cs typeface="Arial" panose="020B0604020202020204" pitchFamily="34" charset="0"/>
              </a:rPr>
              <a:t>d’Acció climàtica</a:t>
            </a:r>
            <a:endParaRPr lang="ca-ES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787" y="456420"/>
            <a:ext cx="1621168" cy="666714"/>
          </a:xfrm>
          <a:prstGeom prst="rect">
            <a:avLst/>
          </a:prstGeom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82826" y="2423880"/>
            <a:ext cx="3857278" cy="2090444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69578" y="4617698"/>
            <a:ext cx="3870526" cy="1575881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 rotWithShape="1">
          <a:blip r:embed="rId5"/>
          <a:srcRect b="3004"/>
          <a:stretch/>
        </p:blipFill>
        <p:spPr>
          <a:xfrm>
            <a:off x="5898471" y="2423880"/>
            <a:ext cx="3437272" cy="2082080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98470" y="4617698"/>
            <a:ext cx="3437273" cy="1575881"/>
          </a:xfrm>
          <a:prstGeom prst="rect">
            <a:avLst/>
          </a:prstGeom>
        </p:spPr>
      </p:pic>
      <p:sp>
        <p:nvSpPr>
          <p:cNvPr id="10" name="Marcador de número de diapositiva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92646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ol 1">
            <a:extLst>
              <a:ext uri="{FF2B5EF4-FFF2-40B4-BE49-F238E27FC236}">
                <a16:creationId xmlns:a16="http://schemas.microsoft.com/office/drawing/2014/main" id="{FB2A3204-81F5-235D-314A-688878676856}"/>
              </a:ext>
            </a:extLst>
          </p:cNvPr>
          <p:cNvSpPr txBox="1">
            <a:spLocks/>
          </p:cNvSpPr>
          <p:nvPr/>
        </p:nvSpPr>
        <p:spPr>
          <a:xfrm>
            <a:off x="7723572" y="657963"/>
            <a:ext cx="4083729" cy="49083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a-E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Futura Std Book" panose="020B05020202040203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71822" y="871873"/>
            <a:ext cx="9290110" cy="69557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a-ES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CONTEXT I ANTECEDENTS</a:t>
            </a:r>
          </a:p>
          <a:p>
            <a:pPr algn="just"/>
            <a:endParaRPr lang="ca-ES" dirty="0">
              <a:solidFill>
                <a:schemeClr val="tx2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a-ES" sz="1400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Contractació:</a:t>
            </a:r>
            <a:endParaRPr lang="ca-E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a-E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S’ha redactat a través d’una contractació a l’Associació Catalana de Municipis l’empresa </a:t>
            </a:r>
            <a:r>
              <a:rPr lang="ca-E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ARRIOLA &amp; FIOL ARQUITECTES </a:t>
            </a:r>
            <a:r>
              <a:rPr lang="ca-E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 la redacció del projecte bàsic i executiu de l’adaptació del jardí hort de Can Falç a parc climàtic</a:t>
            </a:r>
            <a:r>
              <a:rPr lang="ca-E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empresa amb trajectòria professional</a:t>
            </a:r>
            <a:r>
              <a:rPr lang="ca-E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relació a la Redacció de projectes i direcció d'obres per la restauració, conservació i intervenció en el patrimoni cultural i projectes espai públic. </a:t>
            </a:r>
            <a:endParaRPr lang="ca-ES" sz="14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dirty="0">
              <a:solidFill>
                <a:schemeClr val="tx2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dirty="0">
              <a:solidFill>
                <a:schemeClr val="tx2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a-ES" sz="1400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Documentació prèvia disponible:</a:t>
            </a:r>
          </a:p>
          <a:p>
            <a:pPr algn="just"/>
            <a:endParaRPr lang="ca-ES" dirty="0">
              <a:solidFill>
                <a:schemeClr val="tx2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a-E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Estudi de programació dels parcs climàtics Sitges, per part de la </a:t>
            </a:r>
            <a:r>
              <a:rPr lang="ca-E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Diputació de Barcelona</a:t>
            </a:r>
            <a:r>
              <a:rPr lang="ca-E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a-E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Fitxa de parcs i jardins per part de la entitat </a:t>
            </a:r>
            <a:r>
              <a:rPr lang="ca-E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Biodiversitat Sitges.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a-E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Estudi històric de Can falç, del </a:t>
            </a:r>
            <a:r>
              <a:rPr lang="ca-E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Consorci de Patrimoni de Sitges.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a-E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Presentació amb propostes d’actuació, del partit polític </a:t>
            </a:r>
            <a:r>
              <a:rPr lang="ca-E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Fets per Sitges </a:t>
            </a:r>
            <a:r>
              <a:rPr lang="ca-E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amb l’assessorament de </a:t>
            </a:r>
            <a:r>
              <a:rPr lang="ca-E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Beli Artigas Coll.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a-E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Fitxes de la modificació del Pla Especial de Protecció del Patrimoni Arquitectònic del Catàleg de Sitges.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a-ES" sz="1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Procés participatiu: </a:t>
            </a:r>
            <a:r>
              <a:rPr lang="ca-E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Recuperem l’hort de Can Falç, per part dels alumnes de l’escola Miquel Utrillo</a:t>
            </a:r>
            <a:r>
              <a:rPr lang="ca-ES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ca-E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a-ES" sz="1400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Validació d’Organismes implicats: </a:t>
            </a:r>
            <a:r>
              <a:rPr lang="ca-E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COTEPAS, Departament de Festes, Taula del Verd Urbà, </a:t>
            </a:r>
            <a:endParaRPr lang="ca-ES" sz="14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a-ES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Diputació </a:t>
            </a:r>
            <a:r>
              <a:rPr lang="ca-ES" sz="14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Barcelona i Consorci del Patrimoni de </a:t>
            </a:r>
            <a:r>
              <a:rPr lang="ca-ES" sz="14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Sitges.</a:t>
            </a:r>
            <a:endParaRPr lang="ca-E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ca-E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1" algn="just"/>
            <a:endParaRPr lang="ca-E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61932" y="3412382"/>
            <a:ext cx="2261451" cy="2044351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70064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ol 2">
            <a:extLst>
              <a:ext uri="{FF2B5EF4-FFF2-40B4-BE49-F238E27FC236}">
                <a16:creationId xmlns:a16="http://schemas.microsoft.com/office/drawing/2014/main" id="{F788303C-8F93-9324-E414-3367561E0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68582" y="2795919"/>
            <a:ext cx="9144000" cy="2045355"/>
          </a:xfrm>
        </p:spPr>
        <p:txBody>
          <a:bodyPr>
            <a:normAutofit/>
          </a:bodyPr>
          <a:lstStyle/>
          <a:p>
            <a:r>
              <a:rPr lang="ca-ES" sz="4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Presentació del Projecte</a:t>
            </a:r>
          </a:p>
          <a:p>
            <a:r>
              <a:rPr lang="ca-ES" sz="4200" b="1" i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“Recuperem l’Hort de Can Falç”</a:t>
            </a:r>
            <a:endParaRPr lang="ca-ES" sz="4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336" y="636786"/>
            <a:ext cx="2019597" cy="830570"/>
          </a:xfrm>
          <a:prstGeom prst="rect">
            <a:avLst/>
          </a:prstGeom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56146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a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6114" y="-33821"/>
            <a:ext cx="12384228" cy="6925642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77929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a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6588" y="-52874"/>
            <a:ext cx="12365176" cy="6963747"/>
          </a:xfrm>
          <a:prstGeom prst="rect">
            <a:avLst/>
          </a:prstGeom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8184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a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00878" y="-38584"/>
            <a:ext cx="12393755" cy="6935168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79628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a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81825" y="-43347"/>
            <a:ext cx="12355649" cy="6944694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2607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a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7062" y="-14768"/>
            <a:ext cx="12346123" cy="6887536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295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a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7062" y="-57637"/>
            <a:ext cx="12346123" cy="6973273"/>
          </a:xfrm>
          <a:prstGeom prst="rect">
            <a:avLst/>
          </a:prstGeom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0701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a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96114" y="-38584"/>
            <a:ext cx="12384228" cy="6935168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2639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a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67535" y="-105268"/>
            <a:ext cx="12327070" cy="7068536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594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a-ES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77062" y="-19532"/>
            <a:ext cx="12346123" cy="6897063"/>
          </a:xfrm>
          <a:prstGeom prst="rect">
            <a:avLst/>
          </a:prstGeom>
        </p:spPr>
      </p:pic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72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ca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a-E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3246" y="-24295"/>
            <a:ext cx="12298491" cy="6906589"/>
          </a:xfrm>
          <a:prstGeom prst="rect">
            <a:avLst/>
          </a:prstGeom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5223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ol 2">
            <a:extLst>
              <a:ext uri="{FF2B5EF4-FFF2-40B4-BE49-F238E27FC236}">
                <a16:creationId xmlns:a16="http://schemas.microsoft.com/office/drawing/2014/main" id="{F788303C-8F93-9324-E414-3367561E0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68582" y="3069461"/>
            <a:ext cx="9144000" cy="2126793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10000"/>
              </a:lnSpc>
            </a:pPr>
            <a:r>
              <a:rPr lang="ca-ES" sz="64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Presentació del projecte per a l’adaptació del jardí de l’Hort de Can Falç com a parc climàtic</a:t>
            </a:r>
            <a:endParaRPr lang="ca-ES" sz="6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a-E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86" y="751882"/>
            <a:ext cx="2019597" cy="830570"/>
          </a:xfrm>
          <a:prstGeom prst="rect">
            <a:avLst/>
          </a:prstGeom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03020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ol 1">
            <a:extLst>
              <a:ext uri="{FF2B5EF4-FFF2-40B4-BE49-F238E27FC236}">
                <a16:creationId xmlns:a16="http://schemas.microsoft.com/office/drawing/2014/main" id="{FB2A3204-81F5-235D-314A-688878676856}"/>
              </a:ext>
            </a:extLst>
          </p:cNvPr>
          <p:cNvSpPr txBox="1">
            <a:spLocks/>
          </p:cNvSpPr>
          <p:nvPr/>
        </p:nvSpPr>
        <p:spPr>
          <a:xfrm>
            <a:off x="7723572" y="657963"/>
            <a:ext cx="4083729" cy="49083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a-E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Futura Std Book" panose="020B05020202040203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14411" y="461804"/>
            <a:ext cx="7209161" cy="701730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buFont typeface="Arial" panose="020B0604020202020204" pitchFamily="34" charset="0"/>
              <a:buChar char="•"/>
            </a:pPr>
            <a:endParaRPr lang="ca-E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a-ES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OBJECTIUS PRINCIPALS:</a:t>
            </a:r>
          </a:p>
          <a:p>
            <a:pPr marL="342900" indent="-342900" algn="just">
              <a:buAutoNum type="arabicPeriod" startAt="2"/>
            </a:pPr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ca-ES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Refugi climàtic. </a:t>
            </a:r>
            <a:r>
              <a:rPr lang="ca-ES" sz="1600" dirty="0">
                <a:latin typeface="Arial" panose="020B0604020202020204" pitchFamily="34" charset="0"/>
                <a:cs typeface="Arial" panose="020B0604020202020204" pitchFamily="34" charset="0"/>
              </a:rPr>
              <a:t>Pla Clima 2050 (Ple Març 2026). Desplegament i consolidació d’una xarxa de parcs climàtics a Sitges com a resposta al canvi climàtic. </a:t>
            </a:r>
            <a:r>
              <a:rPr lang="ca-E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(Mobiliari, Ombra, aigua, vegetació).</a:t>
            </a:r>
          </a:p>
          <a:p>
            <a:pPr marL="800100" lvl="1" indent="-342900" algn="just">
              <a:buFont typeface="+mj-lt"/>
              <a:buAutoNum type="arabicPeriod"/>
            </a:pPr>
            <a:endParaRPr lang="ca-ES" sz="16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ca-E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Rehabilitar l’espai actual </a:t>
            </a:r>
            <a:r>
              <a:rPr lang="ca-ES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degradat i insegur.</a:t>
            </a:r>
          </a:p>
          <a:p>
            <a:pPr marL="800100" lvl="1" indent="-342900" algn="just">
              <a:buFont typeface="+mj-lt"/>
              <a:buAutoNum type="arabicPeriod"/>
            </a:pPr>
            <a:endParaRPr lang="ca-E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ca-ES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Millorar l’accessibilitat</a:t>
            </a:r>
            <a:r>
              <a:rPr lang="ca-E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i obrir nous recorreguts urbans.</a:t>
            </a:r>
          </a:p>
          <a:p>
            <a:pPr marL="800100" lvl="1" indent="-342900" algn="just">
              <a:buFont typeface="+mj-lt"/>
              <a:buAutoNum type="arabicPeriod"/>
            </a:pPr>
            <a:endParaRPr lang="ca-E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ca-ES" sz="1600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Revaloritzar</a:t>
            </a:r>
            <a:r>
              <a:rPr lang="ca-E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el </a:t>
            </a:r>
            <a:r>
              <a:rPr lang="ca-ES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patrimoni </a:t>
            </a:r>
            <a:r>
              <a:rPr lang="ca-E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Can Falç i el seu entorn.</a:t>
            </a:r>
          </a:p>
          <a:p>
            <a:pPr marL="800100" lvl="1" indent="-342900" algn="just">
              <a:buFont typeface="+mj-lt"/>
              <a:buAutoNum type="arabicPeriod"/>
            </a:pPr>
            <a:endParaRPr lang="ca-E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ca-E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Recuperar </a:t>
            </a:r>
            <a:r>
              <a:rPr lang="ca-ES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elements històrics </a:t>
            </a:r>
            <a:r>
              <a:rPr lang="ca-E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(font, terrasses, xiprers, murs, etc.).</a:t>
            </a:r>
          </a:p>
          <a:p>
            <a:pPr marL="800100" lvl="1" indent="-342900" algn="just">
              <a:buFont typeface="+mj-lt"/>
              <a:buAutoNum type="arabicPeriod"/>
            </a:pPr>
            <a:endParaRPr lang="ca-E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ca-E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Mantenir l’amfiteatre com a espai d’activitats.</a:t>
            </a:r>
          </a:p>
          <a:p>
            <a:pPr marL="800100" lvl="1" indent="-342900" algn="just">
              <a:buFont typeface="+mj-lt"/>
              <a:buAutoNum type="arabicPeriod"/>
            </a:pPr>
            <a:endParaRPr lang="ca-E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ca-E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Crear espais d’estada tranquils i de qualitat paisatgística.</a:t>
            </a:r>
          </a:p>
          <a:p>
            <a:pPr marL="800100" lvl="1" indent="-342900" algn="just">
              <a:buFont typeface="+mj-lt"/>
              <a:buAutoNum type="arabicPeriod"/>
            </a:pPr>
            <a:endParaRPr lang="ca-E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ca-E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Incorporar jocs infantils, serveis i un gran tobogan.</a:t>
            </a:r>
          </a:p>
          <a:p>
            <a:pPr marL="800100" lvl="1" indent="-342900" algn="just">
              <a:buFont typeface="+mj-lt"/>
              <a:buAutoNum type="arabicPeriod"/>
            </a:pPr>
            <a:endParaRPr lang="ca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800100" lvl="1" indent="-342900" algn="just">
              <a:buFont typeface="+mj-lt"/>
              <a:buAutoNum type="arabicPeriod"/>
            </a:pPr>
            <a:r>
              <a:rPr lang="ca-ES" sz="1600" dirty="0">
                <a:latin typeface="Arial" panose="020B0604020202020204" pitchFamily="34" charset="0"/>
                <a:cs typeface="Arial" panose="020B0604020202020204" pitchFamily="34" charset="0"/>
              </a:rPr>
              <a:t>Visió a llarg termini, amb la integració d’un </a:t>
            </a:r>
            <a:r>
              <a:rPr lang="ca-ES" sz="1600" b="1" dirty="0">
                <a:latin typeface="Arial" panose="020B0604020202020204" pitchFamily="34" charset="0"/>
                <a:cs typeface="Arial" panose="020B0604020202020204" pitchFamily="34" charset="0"/>
              </a:rPr>
              <a:t>manteniment posterior a l’execució.</a:t>
            </a:r>
            <a:endParaRPr lang="ca-ES" sz="16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15</a:t>
            </a:fld>
            <a:endParaRPr lang="en-US" dirty="0"/>
          </a:p>
        </p:txBody>
      </p:sp>
      <p:pic>
        <p:nvPicPr>
          <p:cNvPr id="12" name="Imatge 6"/>
          <p:cNvPicPr>
            <a:picLocks noChangeAspect="1"/>
          </p:cNvPicPr>
          <p:nvPr/>
        </p:nvPicPr>
        <p:blipFill rotWithShape="1">
          <a:blip r:embed="rId2"/>
          <a:srcRect l="14794" t="241" r="31643"/>
          <a:stretch/>
        </p:blipFill>
        <p:spPr>
          <a:xfrm>
            <a:off x="8090164" y="1766141"/>
            <a:ext cx="3350698" cy="380015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9098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ol 1">
            <a:extLst>
              <a:ext uri="{FF2B5EF4-FFF2-40B4-BE49-F238E27FC236}">
                <a16:creationId xmlns:a16="http://schemas.microsoft.com/office/drawing/2014/main" id="{FB2A3204-81F5-235D-314A-688878676856}"/>
              </a:ext>
            </a:extLst>
          </p:cNvPr>
          <p:cNvSpPr txBox="1">
            <a:spLocks/>
          </p:cNvSpPr>
          <p:nvPr/>
        </p:nvSpPr>
        <p:spPr>
          <a:xfrm>
            <a:off x="7723572" y="657963"/>
            <a:ext cx="4083729" cy="49083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a-E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Futura Std Book" panose="020B05020202040203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480698" y="887766"/>
            <a:ext cx="547752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ca-E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16</a:t>
            </a:fld>
            <a:endParaRPr lang="en-US" dirty="0"/>
          </a:p>
        </p:txBody>
      </p:sp>
      <p:sp>
        <p:nvSpPr>
          <p:cNvPr id="12" name="Rectangle 1"/>
          <p:cNvSpPr/>
          <p:nvPr/>
        </p:nvSpPr>
        <p:spPr>
          <a:xfrm>
            <a:off x="496244" y="1046217"/>
            <a:ext cx="6783140" cy="51860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a-ES" dirty="0">
                <a:solidFill>
                  <a:schemeClr val="tx2">
                    <a:lumMod val="50000"/>
                    <a:lumOff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JUSTIFICACIÓ DE LA SOLUCIÓ ADOPTADA</a:t>
            </a:r>
          </a:p>
          <a:p>
            <a:pPr algn="just"/>
            <a:endParaRPr lang="ca-ES" dirty="0">
              <a:solidFill>
                <a:schemeClr val="tx2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a-ES" sz="15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 Dignificar aquest espai. Millorar </a:t>
            </a:r>
            <a:r>
              <a:rPr lang="ca-ES" sz="15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l’accessibilitat</a:t>
            </a:r>
            <a:r>
              <a:rPr lang="ca-ES" sz="15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ca-ES" sz="1500" dirty="0">
              <a:solidFill>
                <a:schemeClr val="tx2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a-ES" sz="1500" b="1" dirty="0">
                <a:latin typeface="Arial" panose="020B0604020202020204" pitchFamily="34" charset="0"/>
                <a:cs typeface="Arial" panose="020B0604020202020204" pitchFamily="34" charset="0"/>
              </a:rPr>
              <a:t>2. Context històric del jardí</a:t>
            </a:r>
          </a:p>
          <a:p>
            <a:pPr algn="just"/>
            <a:endParaRPr lang="ca-ES" sz="15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ca-ES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Estudi de la història del lloc que pugui inspirar i justificar la intervenció des </a:t>
            </a:r>
            <a:r>
              <a:rPr lang="ca-ES" sz="15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d’un </a:t>
            </a:r>
            <a:r>
              <a:rPr lang="ca-ES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punt de vista patrimonial. Rehabilitació, recuperació i reforma dels elements catalogats individualment tals com: </a:t>
            </a:r>
          </a:p>
          <a:p>
            <a:pPr marL="0" lvl="1"/>
            <a:endParaRPr lang="ca-ES" sz="15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ca-ES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Treballs de restauració del Xup de Can Falç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ca-ES" sz="15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ca-ES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Treballs de restauració de la glorieta de xiprers, de planta octogonal i </a:t>
            </a:r>
            <a:r>
              <a:rPr lang="fr-FR" sz="15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superfície  </a:t>
            </a:r>
            <a:r>
              <a:rPr lang="fr-FR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perfils laminats d'acer.</a:t>
            </a:r>
          </a:p>
          <a:p>
            <a:pPr marL="285750" lvl="1" indent="-285750">
              <a:buFont typeface="Arial" panose="020B0604020202020204" pitchFamily="34" charset="0"/>
              <a:buChar char="•"/>
            </a:pPr>
            <a:endParaRPr lang="fr-FR" sz="15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ca-ES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Recuperació d’espais d’estada, tranquils, de </a:t>
            </a:r>
            <a:r>
              <a:rPr lang="ca-ES" sz="15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lectura, que </a:t>
            </a:r>
            <a:r>
              <a:rPr lang="ca-ES" sz="15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recuperin la imatge que els pintors modernistes havien copsat.</a:t>
            </a:r>
          </a:p>
          <a:p>
            <a:pPr algn="just"/>
            <a:endParaRPr lang="ca-E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4" name="Imagen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244" y="5113756"/>
            <a:ext cx="2918075" cy="1615692"/>
          </a:xfrm>
          <a:prstGeom prst="rect">
            <a:avLst/>
          </a:prstGeom>
        </p:spPr>
      </p:pic>
      <p:pic>
        <p:nvPicPr>
          <p:cNvPr id="15" name="Imagen 1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4025" y="5294417"/>
            <a:ext cx="2973121" cy="1502143"/>
          </a:xfrm>
          <a:prstGeom prst="rect">
            <a:avLst/>
          </a:prstGeom>
        </p:spPr>
      </p:pic>
      <p:pic>
        <p:nvPicPr>
          <p:cNvPr id="6" name="Imat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20376" y="1419612"/>
            <a:ext cx="4386068" cy="3235239"/>
          </a:xfrm>
          <a:prstGeom prst="rect">
            <a:avLst/>
          </a:prstGeom>
        </p:spPr>
      </p:pic>
      <p:pic>
        <p:nvPicPr>
          <p:cNvPr id="7" name="Imatg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20375" y="4949506"/>
            <a:ext cx="2106125" cy="1585316"/>
          </a:xfrm>
          <a:prstGeom prst="rect">
            <a:avLst/>
          </a:prstGeom>
        </p:spPr>
      </p:pic>
      <p:pic>
        <p:nvPicPr>
          <p:cNvPr id="8" name="Imatg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558222" y="4931305"/>
            <a:ext cx="2148221" cy="1608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36287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5914920" y="410081"/>
            <a:ext cx="5173248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a-ES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3. Reinterpretació dels bancals de cultiu originals </a:t>
            </a:r>
          </a:p>
          <a:p>
            <a:pPr algn="just"/>
            <a:endParaRPr lang="es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a-ES" sz="1600" dirty="0">
                <a:latin typeface="Arial" panose="020B0604020202020204" pitchFamily="34" charset="0"/>
                <a:cs typeface="Arial" panose="020B0604020202020204" pitchFamily="34" charset="0"/>
              </a:rPr>
              <a:t>El jardí, l’hort original, s’organitzava amb un sistema de terrasses que s’esglaonaven des de l’entrada del carreró de can Falç fins a la cota inferior de la portalada de la masia. Aquestes terrasses facilitaven el cultiu de l’hort i de la jardineria. </a:t>
            </a:r>
          </a:p>
          <a:p>
            <a:pPr algn="just"/>
            <a:endParaRPr lang="ca-E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a-E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planteja la </a:t>
            </a:r>
            <a:r>
              <a:rPr lang="ca-ES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reinterpretació dels bancals originals </a:t>
            </a:r>
            <a:r>
              <a:rPr lang="ca-E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 a sistema de terrasses adaptades a la topografia existent, recuperant la lògica històrica del jardí-hort i reforçant la relació entre paisatge, cultiu i ús públic de l’espai.</a:t>
            </a:r>
          </a:p>
          <a:p>
            <a:pPr algn="just"/>
            <a:endParaRPr lang="ca-E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a-E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jardí-hort de Can Falç s’origina en els horts de la masia de Can Dalmau, evolucionant cap a un hort productiu vinculat a la masia i un jardí romàntic. En conseqüència, s’incorporen al projecte quatre horts de plantes </a:t>
            </a:r>
            <a:r>
              <a:rPr lang="ca-E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aromàtiques, </a:t>
            </a:r>
            <a:r>
              <a:rPr lang="ca-ES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recuperant la zona d’horts </a:t>
            </a:r>
            <a:r>
              <a:rPr lang="ca-E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original documentada en </a:t>
            </a:r>
            <a:r>
              <a:rPr lang="ca-ES" sz="1600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 imatges històriques.</a:t>
            </a:r>
          </a:p>
          <a:p>
            <a:pPr algn="just"/>
            <a:endParaRPr lang="ca-ES" sz="1600" dirty="0" smtClean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a-ES" sz="16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Recorreguts </a:t>
            </a:r>
            <a:r>
              <a:rPr lang="ca-ES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accessibles</a:t>
            </a:r>
            <a:r>
              <a:rPr lang="ca-E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ca-E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17</a:t>
            </a:fld>
            <a:endParaRPr lang="en-US" dirty="0"/>
          </a:p>
        </p:txBody>
      </p:sp>
      <p:pic>
        <p:nvPicPr>
          <p:cNvPr id="5" name="Imat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0859" y="410081"/>
            <a:ext cx="3547904" cy="58737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1457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627" t="977" r="847" b="5572"/>
          <a:stretch/>
        </p:blipFill>
        <p:spPr>
          <a:xfrm>
            <a:off x="486562" y="117320"/>
            <a:ext cx="8464491" cy="5639422"/>
          </a:xfrm>
          <a:prstGeom prst="rect">
            <a:avLst/>
          </a:prstGeom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18</a:t>
            </a:fld>
            <a:endParaRPr lang="en-US" dirty="0"/>
          </a:p>
        </p:txBody>
      </p:sp>
      <p:pic>
        <p:nvPicPr>
          <p:cNvPr id="2" name="Imatge 1"/>
          <p:cNvPicPr>
            <a:picLocks noChangeAspect="1"/>
          </p:cNvPicPr>
          <p:nvPr/>
        </p:nvPicPr>
        <p:blipFill rotWithShape="1">
          <a:blip r:embed="rId3"/>
          <a:srcRect t="36232"/>
          <a:stretch/>
        </p:blipFill>
        <p:spPr>
          <a:xfrm>
            <a:off x="2761533" y="460193"/>
            <a:ext cx="3639268" cy="841301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9152389" y="708074"/>
            <a:ext cx="2656473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ca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a-ES" sz="2000" dirty="0">
                <a:latin typeface="Arial" panose="020B0604020202020204" pitchFamily="34" charset="0"/>
                <a:cs typeface="Arial" panose="020B0604020202020204" pitchFamily="34" charset="0"/>
              </a:rPr>
              <a:t>El Jardí s’organitza amb </a:t>
            </a:r>
            <a:r>
              <a:rPr lang="ca-ES" sz="2000" dirty="0" smtClean="0">
                <a:latin typeface="Arial" panose="020B0604020202020204" pitchFamily="34" charset="0"/>
                <a:cs typeface="Arial" panose="020B0604020202020204" pitchFamily="34" charset="0"/>
              </a:rPr>
              <a:t>terrasses </a:t>
            </a:r>
            <a:r>
              <a:rPr lang="ca-ES" sz="2000" dirty="0">
                <a:latin typeface="Arial" panose="020B0604020202020204" pitchFamily="34" charset="0"/>
                <a:cs typeface="Arial" panose="020B0604020202020204" pitchFamily="34" charset="0"/>
              </a:rPr>
              <a:t>que salven el desnivell des de la part alta del jardí fins a la part baixa que culmina amb la futura connexió amb la Masia de Can Falç. </a:t>
            </a:r>
            <a:endParaRPr lang="ca-ES" sz="20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a-ES" sz="2000" b="1" strike="sngStrike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ca-ES" sz="2000" b="1" dirty="0">
                <a:latin typeface="Arial" panose="020B0604020202020204" pitchFamily="34" charset="0"/>
                <a:cs typeface="Arial" panose="020B0604020202020204" pitchFamily="34" charset="0"/>
              </a:rPr>
              <a:t>Major visibilitat i percepció més unitària de tot l’espai proporcionant </a:t>
            </a:r>
            <a:r>
              <a:rPr lang="ca-ES" sz="2000" b="1" dirty="0" smtClean="0">
                <a:latin typeface="Arial" panose="020B0604020202020204" pitchFamily="34" charset="0"/>
                <a:cs typeface="Arial" panose="020B0604020202020204" pitchFamily="34" charset="0"/>
              </a:rPr>
              <a:t>més </a:t>
            </a:r>
            <a:r>
              <a:rPr lang="ca-ES" sz="2000" b="1" dirty="0">
                <a:latin typeface="Arial" panose="020B0604020202020204" pitchFamily="34" charset="0"/>
                <a:cs typeface="Arial" panose="020B0604020202020204" pitchFamily="34" charset="0"/>
              </a:rPr>
              <a:t>seguretat als usuaris </a:t>
            </a:r>
            <a:r>
              <a:rPr lang="ca-ES" dirty="0"/>
              <a:t> </a:t>
            </a:r>
          </a:p>
        </p:txBody>
      </p:sp>
      <p:pic>
        <p:nvPicPr>
          <p:cNvPr id="6" name="Imat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5575184"/>
            <a:ext cx="3629376" cy="1198616"/>
          </a:xfrm>
          <a:prstGeom prst="rect">
            <a:avLst/>
          </a:prstGeom>
        </p:spPr>
      </p:pic>
      <p:pic>
        <p:nvPicPr>
          <p:cNvPr id="8" name="Imatge 7"/>
          <p:cNvPicPr>
            <a:picLocks noChangeAspect="1"/>
          </p:cNvPicPr>
          <p:nvPr/>
        </p:nvPicPr>
        <p:blipFill rotWithShape="1">
          <a:blip r:embed="rId5"/>
          <a:srcRect t="26270"/>
          <a:stretch/>
        </p:blipFill>
        <p:spPr>
          <a:xfrm>
            <a:off x="3629376" y="5529129"/>
            <a:ext cx="3332860" cy="12685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7771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ol 1">
            <a:extLst>
              <a:ext uri="{FF2B5EF4-FFF2-40B4-BE49-F238E27FC236}">
                <a16:creationId xmlns:a16="http://schemas.microsoft.com/office/drawing/2014/main" id="{FB2A3204-81F5-235D-314A-688878676856}"/>
              </a:ext>
            </a:extLst>
          </p:cNvPr>
          <p:cNvSpPr txBox="1">
            <a:spLocks/>
          </p:cNvSpPr>
          <p:nvPr/>
        </p:nvSpPr>
        <p:spPr>
          <a:xfrm>
            <a:off x="8602896" y="1526447"/>
            <a:ext cx="4083729" cy="49083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a-E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Futura Std Book" panose="020B05020202040203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714479" y="1766877"/>
            <a:ext cx="547752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ca-E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"/>
          <p:cNvSpPr/>
          <p:nvPr/>
        </p:nvSpPr>
        <p:spPr>
          <a:xfrm>
            <a:off x="401060" y="351105"/>
            <a:ext cx="7426517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ca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a-ES" sz="1600" b="1" dirty="0">
                <a:latin typeface="Arial" panose="020B0604020202020204" pitchFamily="34" charset="0"/>
                <a:cs typeface="Arial" panose="020B0604020202020204" pitchFamily="34" charset="0"/>
              </a:rPr>
              <a:t>4. </a:t>
            </a:r>
            <a:r>
              <a:rPr lang="ca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Proposta a futur: connexió entre la Masia </a:t>
            </a:r>
            <a:r>
              <a:rPr lang="ca-ES" sz="1600" b="1" dirty="0">
                <a:latin typeface="Arial" panose="020B0604020202020204" pitchFamily="34" charset="0"/>
                <a:cs typeface="Arial" panose="020B0604020202020204" pitchFamily="34" charset="0"/>
              </a:rPr>
              <a:t>de Can Falç i </a:t>
            </a:r>
            <a:r>
              <a:rPr lang="ca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 Jardí </a:t>
            </a:r>
            <a:r>
              <a:rPr lang="ca-ES" sz="1600" b="1" dirty="0">
                <a:latin typeface="Arial" panose="020B0604020202020204" pitchFamily="34" charset="0"/>
                <a:cs typeface="Arial" panose="020B0604020202020204" pitchFamily="34" charset="0"/>
              </a:rPr>
              <a:t>de Can </a:t>
            </a:r>
            <a:r>
              <a:rPr lang="ca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Falç. </a:t>
            </a:r>
            <a:endParaRPr lang="ca-ES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a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Nou </a:t>
            </a:r>
            <a:r>
              <a:rPr lang="ca-ES" sz="1600" dirty="0">
                <a:latin typeface="Arial" panose="020B0604020202020204" pitchFamily="34" charset="0"/>
                <a:cs typeface="Arial" panose="020B0604020202020204" pitchFamily="34" charset="0"/>
              </a:rPr>
              <a:t>recorregut de vianants des del Passeig </a:t>
            </a:r>
            <a:r>
              <a:rPr lang="ca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de la Ribera </a:t>
            </a:r>
            <a:r>
              <a:rPr lang="ca-ES" sz="1600" dirty="0">
                <a:latin typeface="Arial" panose="020B0604020202020204" pitchFamily="34" charset="0"/>
                <a:cs typeface="Arial" panose="020B0604020202020204" pitchFamily="34" charset="0"/>
              </a:rPr>
              <a:t>fins </a:t>
            </a:r>
            <a:r>
              <a:rPr lang="ca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al Cap de </a:t>
            </a:r>
            <a:r>
              <a:rPr lang="ca-ES" sz="1600" dirty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ca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Vila, </a:t>
            </a:r>
            <a:r>
              <a:rPr lang="ca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eliminant la </a:t>
            </a:r>
            <a:r>
              <a:rPr lang="ca-ES" sz="1600" b="1" dirty="0">
                <a:latin typeface="Arial" panose="020B0604020202020204" pitchFamily="34" charset="0"/>
                <a:cs typeface="Arial" panose="020B0604020202020204" pitchFamily="34" charset="0"/>
              </a:rPr>
              <a:t>barrera visual </a:t>
            </a:r>
            <a:r>
              <a:rPr lang="ca-ES" sz="1600" dirty="0">
                <a:latin typeface="Arial" panose="020B0604020202020204" pitchFamily="34" charset="0"/>
                <a:cs typeface="Arial" panose="020B0604020202020204" pitchFamily="34" charset="0"/>
              </a:rPr>
              <a:t>de l’accés des del </a:t>
            </a:r>
            <a:r>
              <a:rPr lang="ca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Carrer de les Parellades.</a:t>
            </a:r>
          </a:p>
          <a:p>
            <a:pPr algn="just"/>
            <a:endParaRPr lang="ca-E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a-ES" sz="1600" dirty="0">
                <a:latin typeface="Arial" panose="020B0604020202020204" pitchFamily="34" charset="0"/>
                <a:cs typeface="Arial" panose="020B0604020202020204" pitchFamily="34" charset="0"/>
              </a:rPr>
              <a:t>Acord de col·laboració amb la Diputació de Barcelona.</a:t>
            </a:r>
          </a:p>
          <a:p>
            <a:pPr algn="just"/>
            <a:endParaRPr lang="ca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ca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Marcador de número de diapositiva 3"/>
          <p:cNvSpPr txBox="1">
            <a:spLocks/>
          </p:cNvSpPr>
          <p:nvPr/>
        </p:nvSpPr>
        <p:spPr>
          <a:xfrm>
            <a:off x="9064101" y="63807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a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1EE5B9-05F0-42AF-BAF9-472B400AD338}" type="slidenum">
              <a:rPr lang="en-US" smtClean="0"/>
              <a:pPr/>
              <a:t>19</a:t>
            </a:fld>
            <a:endParaRPr lang="en-US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7741" t="4314" r="9304"/>
          <a:stretch/>
        </p:blipFill>
        <p:spPr>
          <a:xfrm>
            <a:off x="7931583" y="1346824"/>
            <a:ext cx="3729114" cy="2692287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98514" y="4342321"/>
            <a:ext cx="2462183" cy="1871544"/>
          </a:xfrm>
          <a:prstGeom prst="rect">
            <a:avLst/>
          </a:prstGeom>
        </p:spPr>
      </p:pic>
      <p:pic>
        <p:nvPicPr>
          <p:cNvPr id="3" name="Imat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6501" y="2511452"/>
            <a:ext cx="7315633" cy="36617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0007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ol 1">
            <a:extLst>
              <a:ext uri="{FF2B5EF4-FFF2-40B4-BE49-F238E27FC236}">
                <a16:creationId xmlns:a16="http://schemas.microsoft.com/office/drawing/2014/main" id="{FB2A3204-81F5-235D-314A-688878676856}"/>
              </a:ext>
            </a:extLst>
          </p:cNvPr>
          <p:cNvSpPr txBox="1">
            <a:spLocks/>
          </p:cNvSpPr>
          <p:nvPr/>
        </p:nvSpPr>
        <p:spPr>
          <a:xfrm>
            <a:off x="8602896" y="1526447"/>
            <a:ext cx="4083729" cy="49083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a-E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Futura Std Book" panose="020B05020202040203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714479" y="1766877"/>
            <a:ext cx="547752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ca-E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"/>
          <p:cNvSpPr/>
          <p:nvPr/>
        </p:nvSpPr>
        <p:spPr>
          <a:xfrm>
            <a:off x="495715" y="733246"/>
            <a:ext cx="3918607" cy="670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ca-ES" dirty="0">
              <a:solidFill>
                <a:schemeClr val="tx2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a-E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5. Creació d’un refugi climàtic, ombra i sostenibilitat</a:t>
            </a:r>
          </a:p>
          <a:p>
            <a:pPr algn="just"/>
            <a:endParaRPr lang="ca-E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a-ES" dirty="0">
                <a:latin typeface="Arial" panose="020B0604020202020204" pitchFamily="34" charset="0"/>
                <a:cs typeface="Arial" panose="020B0604020202020204" pitchFamily="34" charset="0"/>
              </a:rPr>
              <a:t>Es proposa la creació d’un </a:t>
            </a:r>
            <a:r>
              <a:rPr lang="ca-ES" b="1" dirty="0">
                <a:latin typeface="Arial" panose="020B0604020202020204" pitchFamily="34" charset="0"/>
                <a:cs typeface="Arial" panose="020B0604020202020204" pitchFamily="34" charset="0"/>
              </a:rPr>
              <a:t>refugi bioclimàtic mediterrani</a:t>
            </a:r>
            <a:r>
              <a:rPr lang="ca-ES" dirty="0">
                <a:latin typeface="Arial" panose="020B0604020202020204" pitchFamily="34" charset="0"/>
                <a:cs typeface="Arial" panose="020B0604020202020204" pitchFamily="34" charset="0"/>
              </a:rPr>
              <a:t> que garanteixin confort tèrmic i qualitat ambiental durant tot l’any. Mitjançant:</a:t>
            </a:r>
          </a:p>
          <a:p>
            <a:pPr algn="just"/>
            <a:endParaRPr lang="ca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a-ES" b="1" dirty="0">
                <a:latin typeface="Arial" panose="020B0604020202020204" pitchFamily="34" charset="0"/>
                <a:cs typeface="Arial" panose="020B0604020202020204" pitchFamily="34" charset="0"/>
              </a:rPr>
              <a:t>Pèrgoles</a:t>
            </a:r>
            <a:r>
              <a:rPr lang="ca-E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ca-ES" b="1" dirty="0">
                <a:latin typeface="Arial" panose="020B0604020202020204" pitchFamily="34" charset="0"/>
                <a:cs typeface="Arial" panose="020B0604020202020204" pitchFamily="34" charset="0"/>
              </a:rPr>
              <a:t>tendals</a:t>
            </a:r>
            <a:r>
              <a:rPr lang="ca-ES" dirty="0">
                <a:latin typeface="Arial" panose="020B0604020202020204" pitchFamily="34" charset="0"/>
                <a:cs typeface="Arial" panose="020B0604020202020204" pitchFamily="34" charset="0"/>
              </a:rPr>
              <a:t> amb malla d’ombreig</a:t>
            </a:r>
          </a:p>
          <a:p>
            <a:pPr algn="just"/>
            <a:endParaRPr lang="ca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a-ES" b="1" dirty="0">
                <a:latin typeface="Arial" panose="020B0604020202020204" pitchFamily="34" charset="0"/>
                <a:cs typeface="Arial" panose="020B0604020202020204" pitchFamily="34" charset="0"/>
              </a:rPr>
              <a:t>Estructures es complementen amb vegetació enfiladissa </a:t>
            </a:r>
            <a:r>
              <a:rPr lang="ca-ES" dirty="0">
                <a:latin typeface="Arial" panose="020B0604020202020204" pitchFamily="34" charset="0"/>
                <a:cs typeface="Arial" panose="020B0604020202020204" pitchFamily="34" charset="0"/>
              </a:rPr>
              <a:t>(Glicina, gessamí, lligabosc i buguenvíl·lea que garanteixen ombra, color i fragància)</a:t>
            </a:r>
          </a:p>
          <a:p>
            <a:pPr algn="just"/>
            <a:endParaRPr lang="ca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a-ES" b="1" dirty="0" smtClean="0">
                <a:latin typeface="Arial" panose="020B0604020202020204" pitchFamily="34" charset="0"/>
                <a:cs typeface="Arial" panose="020B0604020202020204" pitchFamily="34" charset="0"/>
              </a:rPr>
              <a:t>Horts plantes aromàtiques</a:t>
            </a:r>
            <a:endParaRPr lang="ca-ES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2"/>
          <a:srcRect l="9653" t="2058" r="13526" b="21181"/>
          <a:stretch/>
        </p:blipFill>
        <p:spPr>
          <a:xfrm>
            <a:off x="4731863" y="804994"/>
            <a:ext cx="7239000" cy="5106502"/>
          </a:xfrm>
          <a:prstGeom prst="rect">
            <a:avLst/>
          </a:prstGeom>
          <a:ln>
            <a:noFill/>
          </a:ln>
        </p:spPr>
      </p:pic>
      <p:sp>
        <p:nvSpPr>
          <p:cNvPr id="20" name="CuadroTexto 19"/>
          <p:cNvSpPr txBox="1"/>
          <p:nvPr/>
        </p:nvSpPr>
        <p:spPr>
          <a:xfrm>
            <a:off x="5104718" y="1627718"/>
            <a:ext cx="342914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b="1" dirty="0">
                <a:latin typeface="Arial" panose="020B0604020202020204" pitchFamily="34" charset="0"/>
                <a:cs typeface="Arial" panose="020B0604020202020204" pitchFamily="34" charset="0"/>
              </a:rPr>
              <a:t>Horts de plantes aromàtiques</a:t>
            </a:r>
          </a:p>
        </p:txBody>
      </p:sp>
      <p:pic>
        <p:nvPicPr>
          <p:cNvPr id="21" name="Imagen 20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3822" y="3906605"/>
            <a:ext cx="558799" cy="565322"/>
          </a:xfrm>
          <a:prstGeom prst="rect">
            <a:avLst/>
          </a:prstGeom>
        </p:spPr>
      </p:pic>
      <p:sp>
        <p:nvSpPr>
          <p:cNvPr id="22" name="CuadroTexto 21"/>
          <p:cNvSpPr txBox="1"/>
          <p:nvPr/>
        </p:nvSpPr>
        <p:spPr>
          <a:xfrm>
            <a:off x="5223602" y="4399657"/>
            <a:ext cx="10823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b="1" dirty="0">
                <a:latin typeface="Arial" panose="020B0604020202020204" pitchFamily="34" charset="0"/>
                <a:cs typeface="Arial" panose="020B0604020202020204" pitchFamily="34" charset="0"/>
              </a:rPr>
              <a:t>Farigola</a:t>
            </a:r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40006" y="2510219"/>
            <a:ext cx="745563" cy="693454"/>
          </a:xfrm>
          <a:prstGeom prst="rect">
            <a:avLst/>
          </a:prstGeom>
        </p:spPr>
      </p:pic>
      <p:sp>
        <p:nvSpPr>
          <p:cNvPr id="24" name="CuadroTexto 23"/>
          <p:cNvSpPr txBox="1"/>
          <p:nvPr/>
        </p:nvSpPr>
        <p:spPr>
          <a:xfrm>
            <a:off x="4663192" y="3167538"/>
            <a:ext cx="11208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b="1" dirty="0">
                <a:latin typeface="Arial" panose="020B0604020202020204" pitchFamily="34" charset="0"/>
                <a:cs typeface="Arial" panose="020B0604020202020204" pitchFamily="34" charset="0"/>
              </a:rPr>
              <a:t>Lavanda</a:t>
            </a:r>
          </a:p>
        </p:txBody>
      </p:sp>
      <p:pic>
        <p:nvPicPr>
          <p:cNvPr id="25" name="Imagen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64858" y="2284681"/>
            <a:ext cx="759129" cy="754610"/>
          </a:xfrm>
          <a:prstGeom prst="rect">
            <a:avLst/>
          </a:prstGeom>
        </p:spPr>
      </p:pic>
      <p:sp>
        <p:nvSpPr>
          <p:cNvPr id="26" name="CuadroTexto 25"/>
          <p:cNvSpPr txBox="1"/>
          <p:nvPr/>
        </p:nvSpPr>
        <p:spPr>
          <a:xfrm>
            <a:off x="6184012" y="2999971"/>
            <a:ext cx="10310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b="1" dirty="0">
                <a:latin typeface="Arial" panose="020B0604020202020204" pitchFamily="34" charset="0"/>
                <a:cs typeface="Arial" panose="020B0604020202020204" pitchFamily="34" charset="0"/>
              </a:rPr>
              <a:t>Romaní</a:t>
            </a:r>
          </a:p>
        </p:txBody>
      </p:sp>
      <p:pic>
        <p:nvPicPr>
          <p:cNvPr id="27" name="Imagen 2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50863" y="3848248"/>
            <a:ext cx="882600" cy="593607"/>
          </a:xfrm>
          <a:prstGeom prst="rect">
            <a:avLst/>
          </a:prstGeom>
        </p:spPr>
      </p:pic>
      <p:sp>
        <p:nvSpPr>
          <p:cNvPr id="28" name="CuadroTexto 27"/>
          <p:cNvSpPr txBox="1"/>
          <p:nvPr/>
        </p:nvSpPr>
        <p:spPr>
          <a:xfrm>
            <a:off x="6695289" y="4441855"/>
            <a:ext cx="123623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a-ES" b="1" dirty="0">
                <a:latin typeface="Arial" panose="020B0604020202020204" pitchFamily="34" charset="0"/>
                <a:cs typeface="Arial" panose="020B0604020202020204" pitchFamily="34" charset="0"/>
              </a:rPr>
              <a:t>Dianthus </a:t>
            </a:r>
          </a:p>
          <a:p>
            <a:r>
              <a:rPr lang="ca-ES" b="1" dirty="0">
                <a:latin typeface="Arial" panose="020B0604020202020204" pitchFamily="34" charset="0"/>
                <a:cs typeface="Arial" panose="020B0604020202020204" pitchFamily="34" charset="0"/>
              </a:rPr>
              <a:t>deltoides</a:t>
            </a:r>
          </a:p>
        </p:txBody>
      </p:sp>
      <p:sp>
        <p:nvSpPr>
          <p:cNvPr id="29" name="Marcador de número de diapositiva 3"/>
          <p:cNvSpPr txBox="1">
            <a:spLocks/>
          </p:cNvSpPr>
          <p:nvPr/>
        </p:nvSpPr>
        <p:spPr>
          <a:xfrm>
            <a:off x="9064101" y="63807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a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1EE5B9-05F0-42AF-BAF9-472B400AD338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15370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ol 1">
            <a:extLst>
              <a:ext uri="{FF2B5EF4-FFF2-40B4-BE49-F238E27FC236}">
                <a16:creationId xmlns:a16="http://schemas.microsoft.com/office/drawing/2014/main" id="{FB2A3204-81F5-235D-314A-688878676856}"/>
              </a:ext>
            </a:extLst>
          </p:cNvPr>
          <p:cNvSpPr txBox="1">
            <a:spLocks/>
          </p:cNvSpPr>
          <p:nvPr/>
        </p:nvSpPr>
        <p:spPr>
          <a:xfrm>
            <a:off x="8602896" y="1526447"/>
            <a:ext cx="4083729" cy="49083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a-E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Futura Std Book" panose="020B05020202040203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714479" y="1766877"/>
            <a:ext cx="547752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ca-E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"/>
          <p:cNvSpPr/>
          <p:nvPr/>
        </p:nvSpPr>
        <p:spPr>
          <a:xfrm>
            <a:off x="398509" y="933626"/>
            <a:ext cx="3918607" cy="65864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ca-ES" sz="1600" dirty="0">
                <a:latin typeface="Arial" panose="020B0604020202020204" pitchFamily="34" charset="0"/>
                <a:cs typeface="Arial" panose="020B0604020202020204" pitchFamily="34" charset="0"/>
              </a:rPr>
              <a:t>Es garanteix la </a:t>
            </a:r>
            <a:r>
              <a:rPr lang="ca-ES" sz="1600" b="1" dirty="0">
                <a:latin typeface="Arial" panose="020B0604020202020204" pitchFamily="34" charset="0"/>
                <a:cs typeface="Arial" panose="020B0604020202020204" pitchFamily="34" charset="0"/>
              </a:rPr>
              <a:t>conservació i potenciació de l’arbrat existent.</a:t>
            </a:r>
          </a:p>
          <a:p>
            <a:pPr algn="just"/>
            <a:endParaRPr lang="ca-ES" sz="1600" b="1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a-ES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Trasplantament</a:t>
            </a:r>
            <a:r>
              <a:rPr lang="ca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600" dirty="0" err="1">
                <a:latin typeface="Arial" panose="020B0604020202020204" pitchFamily="34" charset="0"/>
                <a:cs typeface="Arial" panose="020B0604020202020204" pitchFamily="34" charset="0"/>
              </a:rPr>
              <a:t>Washingtonia</a:t>
            </a:r>
            <a:r>
              <a:rPr lang="ca-ES" sz="1600" dirty="0">
                <a:latin typeface="Arial" panose="020B0604020202020204" pitchFamily="34" charset="0"/>
                <a:cs typeface="Arial" panose="020B0604020202020204" pitchFamily="34" charset="0"/>
              </a:rPr>
              <a:t> existent i </a:t>
            </a:r>
            <a:r>
              <a:rPr lang="ca-ES" sz="1600" b="1" dirty="0">
                <a:latin typeface="Arial" panose="020B0604020202020204" pitchFamily="34" charset="0"/>
                <a:cs typeface="Arial" panose="020B0604020202020204" pitchFamily="34" charset="0"/>
              </a:rPr>
              <a:t>esporga </a:t>
            </a:r>
            <a:r>
              <a:rPr lang="ca-ES" sz="1600" dirty="0">
                <a:latin typeface="Arial" panose="020B0604020202020204" pitchFamily="34" charset="0"/>
                <a:cs typeface="Arial" panose="020B0604020202020204" pitchFamily="34" charset="0"/>
              </a:rPr>
              <a:t>selectiva per elevar la capçada fins als 4–5 metres, afavorint la permeabilitat visual i la ventilació natural. </a:t>
            </a:r>
          </a:p>
          <a:p>
            <a:pPr algn="just"/>
            <a:endParaRPr lang="ca-E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a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S’incorporen </a:t>
            </a:r>
            <a:r>
              <a:rPr lang="ca-ES" sz="1600" dirty="0">
                <a:latin typeface="Arial" panose="020B0604020202020204" pitchFamily="34" charset="0"/>
                <a:cs typeface="Arial" panose="020B0604020202020204" pitchFamily="34" charset="0"/>
              </a:rPr>
              <a:t>30 arbres </a:t>
            </a:r>
            <a:r>
              <a:rPr lang="ca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autòctons amb </a:t>
            </a:r>
            <a:r>
              <a:rPr lang="ca-ES" sz="1600" dirty="0">
                <a:latin typeface="Arial" panose="020B0604020202020204" pitchFamily="34" charset="0"/>
                <a:cs typeface="Arial" panose="020B0604020202020204" pitchFamily="34" charset="0"/>
              </a:rPr>
              <a:t>l’objectiu de generar un espai fresc, ombrívol i segur, incrementant la biodiversitat i el confort ambiental</a:t>
            </a:r>
            <a:r>
              <a:rPr lang="ca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ca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a-ES" sz="1600" dirty="0">
                <a:latin typeface="Arial" panose="020B0604020202020204" pitchFamily="34" charset="0"/>
                <a:cs typeface="Arial" panose="020B0604020202020204" pitchFamily="34" charset="0"/>
              </a:rPr>
              <a:t>Aquest sistema es completa amb </a:t>
            </a:r>
            <a:r>
              <a:rPr lang="ca-ES" sz="1600" b="1" dirty="0">
                <a:latin typeface="Arial" panose="020B0604020202020204" pitchFamily="34" charset="0"/>
                <a:cs typeface="Arial" panose="020B0604020202020204" pitchFamily="34" charset="0"/>
              </a:rPr>
              <a:t>l’ús de materials sostenibles en la seva pavimentació </a:t>
            </a:r>
            <a:r>
              <a:rPr lang="ca-ES" sz="1600" dirty="0">
                <a:latin typeface="Arial" panose="020B0604020202020204" pitchFamily="34" charset="0"/>
                <a:cs typeface="Arial" panose="020B0604020202020204" pitchFamily="34" charset="0"/>
              </a:rPr>
              <a:t>per</a:t>
            </a:r>
            <a:r>
              <a:rPr lang="ca-ES" sz="16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la </a:t>
            </a:r>
            <a:r>
              <a:rPr lang="ca-ES" sz="1600" dirty="0">
                <a:latin typeface="Arial" panose="020B0604020202020204" pitchFamily="34" charset="0"/>
                <a:cs typeface="Arial" panose="020B0604020202020204" pitchFamily="34" charset="0"/>
              </a:rPr>
              <a:t>coherència global del refugi climàtic</a:t>
            </a:r>
            <a:r>
              <a:rPr lang="ca-ES" sz="16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  <a:p>
            <a:pPr algn="just"/>
            <a:endParaRPr lang="ca-ES" sz="16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a-ES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Instal·lació de SUDS </a:t>
            </a:r>
            <a:r>
              <a:rPr lang="ca-E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ca-ES" sz="1600" dirty="0">
                <a:latin typeface="Arial" panose="020B0604020202020204" pitchFamily="34" charset="0"/>
                <a:cs typeface="Arial" panose="020B0604020202020204" pitchFamily="34" charset="0"/>
              </a:rPr>
              <a:t>Sistemes Urbans de Drenatge Sostenible). </a:t>
            </a:r>
          </a:p>
          <a:p>
            <a:pPr algn="just"/>
            <a:endParaRPr lang="ca-E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Marcador de número de diapositiva 3"/>
          <p:cNvSpPr txBox="1">
            <a:spLocks/>
          </p:cNvSpPr>
          <p:nvPr/>
        </p:nvSpPr>
        <p:spPr>
          <a:xfrm>
            <a:off x="9064101" y="63807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a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1EE5B9-05F0-42AF-BAF9-472B400AD338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34557" y="538258"/>
            <a:ext cx="7502111" cy="4790442"/>
          </a:xfrm>
          <a:prstGeom prst="rect">
            <a:avLst/>
          </a:prstGeom>
          <a:ln>
            <a:noFill/>
          </a:ln>
        </p:spPr>
      </p:pic>
      <p:pic>
        <p:nvPicPr>
          <p:cNvPr id="5" name="Imatg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7165" y="5679797"/>
            <a:ext cx="2209411" cy="607030"/>
          </a:xfrm>
          <a:prstGeom prst="rect">
            <a:avLst/>
          </a:prstGeom>
        </p:spPr>
      </p:pic>
      <p:pic>
        <p:nvPicPr>
          <p:cNvPr id="6" name="Imatg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3209" y="5251728"/>
            <a:ext cx="1956986" cy="1463167"/>
          </a:xfrm>
          <a:prstGeom prst="rect">
            <a:avLst/>
          </a:prstGeom>
        </p:spPr>
      </p:pic>
      <p:sp>
        <p:nvSpPr>
          <p:cNvPr id="9" name="Rectángulo 2"/>
          <p:cNvSpPr/>
          <p:nvPr/>
        </p:nvSpPr>
        <p:spPr>
          <a:xfrm rot="752606">
            <a:off x="5243358" y="1901101"/>
            <a:ext cx="126269" cy="156793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581811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ol 1">
            <a:extLst>
              <a:ext uri="{FF2B5EF4-FFF2-40B4-BE49-F238E27FC236}">
                <a16:creationId xmlns:a16="http://schemas.microsoft.com/office/drawing/2014/main" id="{FB2A3204-81F5-235D-314A-688878676856}"/>
              </a:ext>
            </a:extLst>
          </p:cNvPr>
          <p:cNvSpPr txBox="1">
            <a:spLocks/>
          </p:cNvSpPr>
          <p:nvPr/>
        </p:nvSpPr>
        <p:spPr>
          <a:xfrm>
            <a:off x="8602896" y="1526447"/>
            <a:ext cx="4083729" cy="49083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a-E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Futura Std Book" panose="020B05020202040203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714479" y="1766877"/>
            <a:ext cx="547752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ca-E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"/>
          <p:cNvSpPr/>
          <p:nvPr/>
        </p:nvSpPr>
        <p:spPr>
          <a:xfrm>
            <a:off x="491950" y="1084720"/>
            <a:ext cx="3918607" cy="52322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ca-ES" dirty="0">
              <a:solidFill>
                <a:schemeClr val="tx2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a-E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6.  Mobiliari </a:t>
            </a:r>
            <a:r>
              <a:rPr lang="pt-BR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Joc infantil</a:t>
            </a:r>
            <a:endParaRPr lang="ca-ES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a-E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la zona més baixa del hort s’integra un parc infantil amb la majoria de propostes de l’escola Miquel Utrillo. On sol·licitaven:</a:t>
            </a:r>
          </a:p>
          <a:p>
            <a:pPr algn="just"/>
            <a:endParaRPr lang="ca-E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a-E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Tirolina</a:t>
            </a:r>
            <a:endParaRPr lang="ca-E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a-E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Tobogan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a-E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Cuineta (nens 0-3 anys)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a-E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Gronxador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a-E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Rocòdrom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a-E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Aparcament de bicicletes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a-E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Fonts romàtica c-10 (2)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a-E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Bancs </a:t>
            </a:r>
            <a:r>
              <a:rPr lang="ca-ES" dirty="0" err="1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Sherezade</a:t>
            </a:r>
            <a:r>
              <a:rPr lang="ca-E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(8)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ca-ES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Papereres tulipa (3)</a:t>
            </a: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Marcador de número de diapositiva 3"/>
          <p:cNvSpPr txBox="1">
            <a:spLocks/>
          </p:cNvSpPr>
          <p:nvPr/>
        </p:nvSpPr>
        <p:spPr>
          <a:xfrm>
            <a:off x="9064101" y="63807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a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1EE5B9-05F0-42AF-BAF9-472B400AD338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9" name="Imagen 4"/>
          <p:cNvPicPr>
            <a:picLocks noChangeAspect="1"/>
          </p:cNvPicPr>
          <p:nvPr/>
        </p:nvPicPr>
        <p:blipFill rotWithShape="1">
          <a:blip r:embed="rId2"/>
          <a:srcRect l="1480"/>
          <a:stretch/>
        </p:blipFill>
        <p:spPr>
          <a:xfrm>
            <a:off x="4245688" y="3552688"/>
            <a:ext cx="3860012" cy="2563550"/>
          </a:xfrm>
          <a:prstGeom prst="rect">
            <a:avLst/>
          </a:prstGeom>
        </p:spPr>
      </p:pic>
      <p:pic>
        <p:nvPicPr>
          <p:cNvPr id="10" name="Imagen 6"/>
          <p:cNvPicPr>
            <a:picLocks noChangeAspect="1"/>
          </p:cNvPicPr>
          <p:nvPr/>
        </p:nvPicPr>
        <p:blipFill rotWithShape="1">
          <a:blip r:embed="rId3"/>
          <a:srcRect l="51297"/>
          <a:stretch/>
        </p:blipFill>
        <p:spPr>
          <a:xfrm>
            <a:off x="8271863" y="4943037"/>
            <a:ext cx="1844696" cy="1482787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3"/>
          <a:srcRect r="50894"/>
          <a:stretch/>
        </p:blipFill>
        <p:spPr>
          <a:xfrm>
            <a:off x="8271863" y="3351676"/>
            <a:ext cx="1859955" cy="1482787"/>
          </a:xfrm>
          <a:prstGeom prst="rect">
            <a:avLst/>
          </a:prstGeom>
        </p:spPr>
      </p:pic>
      <p:pic>
        <p:nvPicPr>
          <p:cNvPr id="13" name="Imagen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689536" y="211248"/>
            <a:ext cx="970910" cy="2696010"/>
          </a:xfrm>
          <a:prstGeom prst="rect">
            <a:avLst/>
          </a:prstGeom>
        </p:spPr>
      </p:pic>
      <p:pic>
        <p:nvPicPr>
          <p:cNvPr id="14" name="Imagen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605448" y="1559253"/>
            <a:ext cx="1959789" cy="1371159"/>
          </a:xfrm>
          <a:prstGeom prst="rect">
            <a:avLst/>
          </a:prstGeom>
        </p:spPr>
      </p:pic>
      <p:pic>
        <p:nvPicPr>
          <p:cNvPr id="15" name="Imagen 12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32349" y="1503383"/>
            <a:ext cx="3521949" cy="1403875"/>
          </a:xfrm>
          <a:prstGeom prst="rect">
            <a:avLst/>
          </a:prstGeom>
        </p:spPr>
      </p:pic>
      <p:pic>
        <p:nvPicPr>
          <p:cNvPr id="16" name="Imagen 5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063636" y="3351676"/>
            <a:ext cx="1830751" cy="30831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0452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ol 1">
            <a:extLst>
              <a:ext uri="{FF2B5EF4-FFF2-40B4-BE49-F238E27FC236}">
                <a16:creationId xmlns:a16="http://schemas.microsoft.com/office/drawing/2014/main" id="{FB2A3204-81F5-235D-314A-688878676856}"/>
              </a:ext>
            </a:extLst>
          </p:cNvPr>
          <p:cNvSpPr txBox="1">
            <a:spLocks/>
          </p:cNvSpPr>
          <p:nvPr/>
        </p:nvSpPr>
        <p:spPr>
          <a:xfrm>
            <a:off x="8602896" y="1526447"/>
            <a:ext cx="4083729" cy="49083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a-E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Futura Std Book" panose="020B05020202040203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714479" y="1766877"/>
            <a:ext cx="547752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ca-E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Marcador de número de diapositiva 1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2D1EE5B9-05F0-42AF-BAF9-472B400AD338}" type="slidenum">
              <a:rPr lang="en-US" smtClean="0"/>
              <a:t>23</a:t>
            </a:fld>
            <a:endParaRPr lang="en-US" dirty="0"/>
          </a:p>
        </p:txBody>
      </p:sp>
      <p:sp>
        <p:nvSpPr>
          <p:cNvPr id="23" name="Marcador de número de diapositiva 1"/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a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1EE5B9-05F0-42AF-BAF9-472B400AD338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24" name="Imagen 2"/>
          <p:cNvPicPr>
            <a:picLocks noChangeAspect="1"/>
          </p:cNvPicPr>
          <p:nvPr/>
        </p:nvPicPr>
        <p:blipFill rotWithShape="1">
          <a:blip r:embed="rId2"/>
          <a:srcRect l="627" t="977" r="847" b="5572"/>
          <a:stretch/>
        </p:blipFill>
        <p:spPr>
          <a:xfrm>
            <a:off x="928381" y="105586"/>
            <a:ext cx="10135036" cy="6752414"/>
          </a:xfrm>
          <a:prstGeom prst="rect">
            <a:avLst/>
          </a:prstGeom>
        </p:spPr>
      </p:pic>
      <p:sp>
        <p:nvSpPr>
          <p:cNvPr id="25" name="Rectángulo 3"/>
          <p:cNvSpPr/>
          <p:nvPr/>
        </p:nvSpPr>
        <p:spPr>
          <a:xfrm rot="355672">
            <a:off x="1675999" y="1470546"/>
            <a:ext cx="4292600" cy="750939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sp>
        <p:nvSpPr>
          <p:cNvPr id="26" name="Rectángulo 4"/>
          <p:cNvSpPr/>
          <p:nvPr/>
        </p:nvSpPr>
        <p:spPr>
          <a:xfrm rot="556061">
            <a:off x="6663294" y="2034472"/>
            <a:ext cx="2311692" cy="677585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27" name="Imagen 5"/>
          <p:cNvPicPr>
            <a:picLocks noChangeAspect="1"/>
          </p:cNvPicPr>
          <p:nvPr/>
        </p:nvPicPr>
        <p:blipFill rotWithShape="1">
          <a:blip r:embed="rId3"/>
          <a:srcRect l="1480"/>
          <a:stretch/>
        </p:blipFill>
        <p:spPr>
          <a:xfrm rot="6106299">
            <a:off x="1792439" y="3179078"/>
            <a:ext cx="1064754" cy="707135"/>
          </a:xfrm>
          <a:prstGeom prst="rect">
            <a:avLst/>
          </a:prstGeom>
        </p:spPr>
      </p:pic>
      <p:pic>
        <p:nvPicPr>
          <p:cNvPr id="28" name="Imagen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90476" y="406055"/>
            <a:ext cx="1307383" cy="844836"/>
          </a:xfrm>
          <a:prstGeom prst="rect">
            <a:avLst/>
          </a:prstGeom>
        </p:spPr>
      </p:pic>
      <p:pic>
        <p:nvPicPr>
          <p:cNvPr id="30" name="Imagen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93623" y="406055"/>
            <a:ext cx="1144055" cy="9521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198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ítol 1">
            <a:extLst>
              <a:ext uri="{FF2B5EF4-FFF2-40B4-BE49-F238E27FC236}">
                <a16:creationId xmlns:a16="http://schemas.microsoft.com/office/drawing/2014/main" id="{FB2A3204-81F5-235D-314A-688878676856}"/>
              </a:ext>
            </a:extLst>
          </p:cNvPr>
          <p:cNvSpPr txBox="1">
            <a:spLocks/>
          </p:cNvSpPr>
          <p:nvPr/>
        </p:nvSpPr>
        <p:spPr>
          <a:xfrm>
            <a:off x="8602896" y="1526447"/>
            <a:ext cx="4083729" cy="4908335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ca-ES" sz="1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US" sz="1000" dirty="0">
              <a:latin typeface="Futura Std Book" panose="020B0502020204020303" pitchFamily="34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6714479" y="1766877"/>
            <a:ext cx="5477521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ca-ES" sz="14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angle 1"/>
          <p:cNvSpPr/>
          <p:nvPr/>
        </p:nvSpPr>
        <p:spPr>
          <a:xfrm>
            <a:off x="428124" y="129050"/>
            <a:ext cx="3918607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ca-ES" dirty="0">
              <a:solidFill>
                <a:schemeClr val="tx2">
                  <a:lumMod val="50000"/>
                  <a:lumOff val="5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a-ES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7. Amfiteatre</a:t>
            </a:r>
          </a:p>
          <a:p>
            <a:pPr algn="just"/>
            <a:endParaRPr lang="ca-E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a-E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 proposa el </a:t>
            </a:r>
            <a:r>
              <a:rPr lang="ca-ES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manteniment de l’amfiteatre com a espai de reunió i d’esdeveniments, </a:t>
            </a:r>
            <a:r>
              <a:rPr lang="ca-E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evolucionant la seva configuració actual de </a:t>
            </a:r>
            <a:r>
              <a:rPr lang="ca-ES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semiesfera</a:t>
            </a:r>
            <a:r>
              <a:rPr lang="ca-E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cap a una estructura de geometria </a:t>
            </a:r>
            <a:r>
              <a:rPr lang="ca-ES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rectangular.</a:t>
            </a:r>
            <a:r>
              <a:rPr lang="ca-E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 algn="just"/>
            <a:endParaRPr lang="ca-ES" sz="1600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ca-E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Aquesta transformació permet una major funcionalitat de l’espai, una millor accessibilitat, una circulació interna més eficient i, en conseqüència, </a:t>
            </a:r>
            <a:r>
              <a:rPr lang="ca-ES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una major polivalència d’usos </a:t>
            </a:r>
            <a:r>
              <a:rPr lang="ca-ES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 a activitats culturals, socials i comunitàries.</a:t>
            </a:r>
          </a:p>
          <a:p>
            <a:pPr algn="just"/>
            <a:endParaRPr lang="ca-ES" sz="14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Marcador de número de diapositiva 3"/>
          <p:cNvSpPr txBox="1">
            <a:spLocks/>
          </p:cNvSpPr>
          <p:nvPr/>
        </p:nvSpPr>
        <p:spPr>
          <a:xfrm>
            <a:off x="9064101" y="6380776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ca-E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82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1EE5B9-05F0-42AF-BAF9-472B400AD338}" type="slidenum">
              <a:rPr lang="en-US" smtClean="0"/>
              <a:pPr/>
              <a:t>24</a:t>
            </a:fld>
            <a:endParaRPr lang="en-US" dirty="0"/>
          </a:p>
        </p:txBody>
      </p:sp>
      <p:sp>
        <p:nvSpPr>
          <p:cNvPr id="13" name="CuadroTexto 12"/>
          <p:cNvSpPr txBox="1"/>
          <p:nvPr/>
        </p:nvSpPr>
        <p:spPr>
          <a:xfrm>
            <a:off x="741095" y="3854081"/>
            <a:ext cx="152911" cy="2677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ca-ES" dirty="0"/>
          </a:p>
        </p:txBody>
      </p:sp>
      <p:pic>
        <p:nvPicPr>
          <p:cNvPr id="18" name="Imagen 1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153430" y="4528950"/>
            <a:ext cx="2083474" cy="1985301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23287" y="2015477"/>
            <a:ext cx="3840686" cy="4305483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5295630" y="1128716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ca-E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Plànol d’emplaçament de l’ </a:t>
            </a:r>
            <a:r>
              <a:rPr lang="ca-ES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acte </a:t>
            </a:r>
            <a:r>
              <a:rPr lang="ca-ES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dels versos de la Festa </a:t>
            </a:r>
            <a:r>
              <a:rPr lang="ca-ES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Major</a:t>
            </a:r>
            <a:r>
              <a:rPr lang="ca-ES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ca-ES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51418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t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3408"/>
            <a:ext cx="12192000" cy="7549842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65291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t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662439"/>
            <a:ext cx="12296775" cy="8253197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3763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tge 4" descr="Imatge que conté sala, cadira, mobles, auditori&#10;&#10;Pot ser que el contingut generat per IA no sigui correcte.">
            <a:extLst>
              <a:ext uri="{FF2B5EF4-FFF2-40B4-BE49-F238E27FC236}">
                <a16:creationId xmlns:a16="http://schemas.microsoft.com/office/drawing/2014/main" id="{E68077F4-CABB-E97C-4DF1-F8BBF4FBC81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46650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tge 2" descr="Imatge que conté arbre, a l’aire lliure, planta, terra&#10;&#10;Pot ser que el contingut generat per IA no sigui correcte.">
            <a:extLst>
              <a:ext uri="{FF2B5EF4-FFF2-40B4-BE49-F238E27FC236}">
                <a16:creationId xmlns:a16="http://schemas.microsoft.com/office/drawing/2014/main" id="{B6AA6ABB-1257-13ED-513D-F7783193EE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28</a:t>
            </a:fld>
            <a:endParaRPr lang="en-US" dirty="0"/>
          </a:p>
        </p:txBody>
      </p:sp>
      <p:pic>
        <p:nvPicPr>
          <p:cNvPr id="4" name="Imagen 13"/>
          <p:cNvPicPr>
            <a:picLocks noChangeAspect="1"/>
          </p:cNvPicPr>
          <p:nvPr/>
        </p:nvPicPr>
        <p:blipFill rotWithShape="1">
          <a:blip r:embed="rId3"/>
          <a:srcRect l="36628" t="14357" r="3530" b="1870"/>
          <a:stretch/>
        </p:blipFill>
        <p:spPr>
          <a:xfrm>
            <a:off x="123169" y="4751998"/>
            <a:ext cx="2540900" cy="1969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482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tg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79831"/>
            <a:ext cx="12306300" cy="8230265"/>
          </a:xfrm>
          <a:prstGeom prst="rect">
            <a:avLst/>
          </a:prstGeom>
        </p:spPr>
      </p:pic>
      <p:sp>
        <p:nvSpPr>
          <p:cNvPr id="3" name="Marcador de número de diapositiva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29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030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tg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4775" y="-710949"/>
            <a:ext cx="12417091" cy="8309587"/>
          </a:xfrm>
          <a:prstGeom prst="rect">
            <a:avLst/>
          </a:prstGeom>
        </p:spPr>
      </p:pic>
      <p:sp>
        <p:nvSpPr>
          <p:cNvPr id="2" name="Marca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0075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número de diapositiva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31</a:t>
            </a:fld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13338" y="3332283"/>
            <a:ext cx="844940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22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Fonaments, murs, pèrgoles, bases i paviments     478.865,51€ </a:t>
            </a:r>
            <a:endParaRPr lang="ca-ES" sz="2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213338" y="879231"/>
            <a:ext cx="7930662" cy="13542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ca-ES" sz="32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PRESSUPOST TOTAL de l’actuació: 1.760.007,09 €</a:t>
            </a:r>
            <a:endParaRPr lang="ca-ES" sz="3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a-ES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1213338" y="4097215"/>
            <a:ext cx="844940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22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Jardineria                                                                    110.896,35€</a:t>
            </a:r>
            <a:endParaRPr lang="ca-ES" sz="2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213338" y="4774194"/>
            <a:ext cx="8449408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22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Jocs infantils i mobiliari urbà                                    145.130,98€</a:t>
            </a:r>
            <a:endParaRPr lang="ca-ES" sz="22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213338" y="2352049"/>
            <a:ext cx="793066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a-ES" sz="2800" b="1" dirty="0" smtClean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PRINCIPALS PARTIDES:</a:t>
            </a:r>
            <a:endParaRPr lang="ca-ES" sz="2800" b="1" dirty="0">
              <a:solidFill>
                <a:srgbClr val="0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42707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ítol 2">
            <a:extLst>
              <a:ext uri="{FF2B5EF4-FFF2-40B4-BE49-F238E27FC236}">
                <a16:creationId xmlns:a16="http://schemas.microsoft.com/office/drawing/2014/main" id="{F788303C-8F93-9324-E414-3367561E044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68582" y="2295735"/>
            <a:ext cx="9144000" cy="2932047"/>
          </a:xfrm>
        </p:spPr>
        <p:txBody>
          <a:bodyPr>
            <a:normAutofit/>
          </a:bodyPr>
          <a:lstStyle/>
          <a:p>
            <a:r>
              <a:rPr lang="ca-ES" sz="5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Gràcies</a:t>
            </a:r>
          </a:p>
          <a:p>
            <a:r>
              <a:rPr lang="ca-ES" sz="52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per la vostra atenció!</a:t>
            </a:r>
          </a:p>
          <a:p>
            <a:endParaRPr lang="ca-ES" sz="5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endParaRPr lang="ca-ES" sz="3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a-ES" sz="3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0786" y="751882"/>
            <a:ext cx="2019597" cy="830570"/>
          </a:xfrm>
          <a:prstGeom prst="rect">
            <a:avLst/>
          </a:prstGeom>
        </p:spPr>
      </p:pic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1EE5B9-05F0-42AF-BAF9-472B400AD338}" type="slidenum">
              <a:rPr lang="en-US" smtClean="0"/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3938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l'Office">
  <a:themeElements>
    <a:clrScheme name="Oficina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icina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Tema de l'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5375</TotalTime>
  <Words>1094</Words>
  <Application>Microsoft Office PowerPoint</Application>
  <PresentationFormat>Pantalla panoràmica</PresentationFormat>
  <Paragraphs>213</Paragraphs>
  <Slides>32</Slides>
  <Notes>0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6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32</vt:i4>
      </vt:variant>
    </vt:vector>
  </HeadingPairs>
  <TitlesOfParts>
    <vt:vector size="39" baseType="lpstr">
      <vt:lpstr>Aptos</vt:lpstr>
      <vt:lpstr>Aptos Display</vt:lpstr>
      <vt:lpstr>Arial</vt:lpstr>
      <vt:lpstr>Calibri</vt:lpstr>
      <vt:lpstr>Futura Std Book</vt:lpstr>
      <vt:lpstr>Wingdings</vt:lpstr>
      <vt:lpstr>Tema de l'Office</vt:lpstr>
      <vt:lpstr>Proposta d’actuació  a l’Hort de Can Falç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Jardí hort de can Falç</dc:title>
  <dc:creator>Allison</dc:creator>
  <cp:lastModifiedBy>Jordi Ruiz Castañeda Campamà</cp:lastModifiedBy>
  <cp:revision>219</cp:revision>
  <cp:lastPrinted>2025-11-04T09:55:13Z</cp:lastPrinted>
  <dcterms:created xsi:type="dcterms:W3CDTF">2025-06-12T06:12:44Z</dcterms:created>
  <dcterms:modified xsi:type="dcterms:W3CDTF">2026-05-05T17:20:38Z</dcterms:modified>
</cp:coreProperties>
</file>